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72" r:id="rId6"/>
    <p:sldId id="260" r:id="rId7"/>
    <p:sldId id="273" r:id="rId8"/>
    <p:sldId id="261" r:id="rId9"/>
    <p:sldId id="262" r:id="rId10"/>
    <p:sldId id="263" r:id="rId11"/>
    <p:sldId id="265" r:id="rId12"/>
    <p:sldId id="266" r:id="rId13"/>
    <p:sldId id="267" r:id="rId14"/>
    <p:sldId id="268" r:id="rId15"/>
    <p:sldId id="271" r:id="rId16"/>
    <p:sldId id="274" r:id="rId17"/>
    <p:sldId id="275" r:id="rId18"/>
    <p:sldId id="276" r:id="rId19"/>
    <p:sldId id="277" r:id="rId20"/>
    <p:sldId id="27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3130"/>
    <a:srgbClr val="FCF126"/>
    <a:srgbClr val="3A8524"/>
    <a:srgbClr val="49A7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95"/>
    <p:restoredTop sz="94694"/>
  </p:normalViewPr>
  <p:slideViewPr>
    <p:cSldViewPr snapToGrid="0">
      <p:cViewPr varScale="1">
        <p:scale>
          <a:sx n="75" d="100"/>
          <a:sy n="75" d="100"/>
        </p:scale>
        <p:origin x="475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move the slide</a:t>
            </a: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6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</a:p>
        </p:txBody>
      </p:sp>
      <p:sp>
        <p:nvSpPr>
          <p:cNvPr id="61" name="PlaceHolder 4"/>
          <p:cNvSpPr>
            <a:spLocks noGrp="1"/>
          </p:cNvSpPr>
          <p:nvPr>
            <p:ph type="dt" idx="34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62" name="PlaceHolder 5"/>
          <p:cNvSpPr>
            <a:spLocks noGrp="1"/>
          </p:cNvSpPr>
          <p:nvPr>
            <p:ph type="ftr" idx="35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63" name="PlaceHolder 6"/>
          <p:cNvSpPr>
            <a:spLocks noGrp="1"/>
          </p:cNvSpPr>
          <p:nvPr>
            <p:ph type="sldNum" idx="36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323247ED-D55E-4CB6-9F1A-CBC0B8EDE6C6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0B27885-8B4B-4A54-9A6A-E201A1DAA492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E2E73E9-A048-4436-9F84-EA61523B4806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E8018BE-2F8A-458E-B0E2-72DD5E3071F9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CA83E0A-A06F-48F4-89B6-C955198D998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EF763-D877-2FD1-B196-F54D66F8C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>
            <a:extLst>
              <a:ext uri="{FF2B5EF4-FFF2-40B4-BE49-F238E27FC236}">
                <a16:creationId xmlns:a16="http://schemas.microsoft.com/office/drawing/2014/main" id="{2D3B5676-7AC2-EAB3-2F3F-8D6EC18E87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41" name="PlaceHolder 2">
            <a:extLst>
              <a:ext uri="{FF2B5EF4-FFF2-40B4-BE49-F238E27FC236}">
                <a16:creationId xmlns:a16="http://schemas.microsoft.com/office/drawing/2014/main" id="{FF887FA6-7DDE-1BD9-9DFC-08C2990DFAA2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PlaceHolder 3">
            <a:extLst>
              <a:ext uri="{FF2B5EF4-FFF2-40B4-BE49-F238E27FC236}">
                <a16:creationId xmlns:a16="http://schemas.microsoft.com/office/drawing/2014/main" id="{2158B911-9643-BAD7-14FB-2B1696F02DBA}"/>
              </a:ext>
            </a:extLst>
          </p:cNvPr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CA83E0A-A06F-48F4-89B6-C955198D998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5427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EABF3B8-23E0-47B1-B14B-5312F1F60CFD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16E71-09C8-07C1-F49D-C0E5CA6B8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>
            <a:extLst>
              <a:ext uri="{FF2B5EF4-FFF2-40B4-BE49-F238E27FC236}">
                <a16:creationId xmlns:a16="http://schemas.microsoft.com/office/drawing/2014/main" id="{61038147-386B-1F14-0D6A-D05D23ABEF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44" name="PlaceHolder 2">
            <a:extLst>
              <a:ext uri="{FF2B5EF4-FFF2-40B4-BE49-F238E27FC236}">
                <a16:creationId xmlns:a16="http://schemas.microsoft.com/office/drawing/2014/main" id="{1BB02051-9E33-4E01-1284-6B13FABDD19A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PlaceHolder 3">
            <a:extLst>
              <a:ext uri="{FF2B5EF4-FFF2-40B4-BE49-F238E27FC236}">
                <a16:creationId xmlns:a16="http://schemas.microsoft.com/office/drawing/2014/main" id="{0549FD79-A118-83B6-DCDB-490BED37B083}"/>
              </a:ext>
            </a:extLst>
          </p:cNvPr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EABF3B8-23E0-47B1-B14B-5312F1F60CFD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38030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09490F9-1DEF-4C66-BE16-A3D20C1A605E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3CA1398-E497-4BD9-9581-AC780FB9ADF8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EB5C8F4-BFD5-4DBF-A714-10D4373EFC00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sldNum" idx="46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5558BFC-CB4B-4B80-8D57-42F2DA71914C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sldNum" idx="4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BA66A14-A6D4-4D8D-89B1-A1E69609A308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sldNum" idx="4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CF36F85-F60F-4011-B9EF-768AA8958869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sldNum" idx="49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A09C29F-D230-44B9-B3D8-18F2ED18BA20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D17446E-A624-4C6A-B407-F07ECF89A84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C9BB8-DEE1-C3E6-43EB-2D3883092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>
            <a:extLst>
              <a:ext uri="{FF2B5EF4-FFF2-40B4-BE49-F238E27FC236}">
                <a16:creationId xmlns:a16="http://schemas.microsoft.com/office/drawing/2014/main" id="{134ACCD4-2753-6B80-9378-DDD973C247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77" name="PlaceHolder 2">
            <a:extLst>
              <a:ext uri="{FF2B5EF4-FFF2-40B4-BE49-F238E27FC236}">
                <a16:creationId xmlns:a16="http://schemas.microsoft.com/office/drawing/2014/main" id="{D50415C2-57F1-16FC-6BDA-8EE108BC2772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PlaceHolder 3">
            <a:extLst>
              <a:ext uri="{FF2B5EF4-FFF2-40B4-BE49-F238E27FC236}">
                <a16:creationId xmlns:a16="http://schemas.microsoft.com/office/drawing/2014/main" id="{2754716E-91A5-725B-C2FB-7DC25061E65C}"/>
              </a:ext>
            </a:extLst>
          </p:cNvPr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D17446E-A624-4C6A-B407-F07ECF89A84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427354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905B4-F425-041A-F914-1FEE044E2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>
            <a:extLst>
              <a:ext uri="{FF2B5EF4-FFF2-40B4-BE49-F238E27FC236}">
                <a16:creationId xmlns:a16="http://schemas.microsoft.com/office/drawing/2014/main" id="{C2DB8AE8-FE06-9EE3-FA84-8CC9B4ED9A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77" name="PlaceHolder 2">
            <a:extLst>
              <a:ext uri="{FF2B5EF4-FFF2-40B4-BE49-F238E27FC236}">
                <a16:creationId xmlns:a16="http://schemas.microsoft.com/office/drawing/2014/main" id="{7D2D5542-21FE-3E8D-324C-D3C907931704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PlaceHolder 3">
            <a:extLst>
              <a:ext uri="{FF2B5EF4-FFF2-40B4-BE49-F238E27FC236}">
                <a16:creationId xmlns:a16="http://schemas.microsoft.com/office/drawing/2014/main" id="{8371CF68-77E4-F750-8DF6-8CE5494976B6}"/>
              </a:ext>
            </a:extLst>
          </p:cNvPr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D17446E-A624-4C6A-B407-F07ECF89A84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506643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309DE-0F0D-1393-24B6-4099E323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>
            <a:extLst>
              <a:ext uri="{FF2B5EF4-FFF2-40B4-BE49-F238E27FC236}">
                <a16:creationId xmlns:a16="http://schemas.microsoft.com/office/drawing/2014/main" id="{B8F90D32-32C8-4C61-4A78-614B35479F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77" name="PlaceHolder 2">
            <a:extLst>
              <a:ext uri="{FF2B5EF4-FFF2-40B4-BE49-F238E27FC236}">
                <a16:creationId xmlns:a16="http://schemas.microsoft.com/office/drawing/2014/main" id="{5D40D47C-1747-498F-0580-EB1CCD89175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PlaceHolder 3">
            <a:extLst>
              <a:ext uri="{FF2B5EF4-FFF2-40B4-BE49-F238E27FC236}">
                <a16:creationId xmlns:a16="http://schemas.microsoft.com/office/drawing/2014/main" id="{95334C68-0A8D-08AF-57C9-C560E24073E6}"/>
              </a:ext>
            </a:extLst>
          </p:cNvPr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D17446E-A624-4C6A-B407-F07ECF89A84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43488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90481-2A08-C4F5-6F83-CE5472902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>
            <a:extLst>
              <a:ext uri="{FF2B5EF4-FFF2-40B4-BE49-F238E27FC236}">
                <a16:creationId xmlns:a16="http://schemas.microsoft.com/office/drawing/2014/main" id="{02E3C1EA-613D-9F84-28CB-D02FCA656D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77" name="PlaceHolder 2">
            <a:extLst>
              <a:ext uri="{FF2B5EF4-FFF2-40B4-BE49-F238E27FC236}">
                <a16:creationId xmlns:a16="http://schemas.microsoft.com/office/drawing/2014/main" id="{BB6D86C0-6B1A-2C35-E695-5CE456422841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PlaceHolder 3">
            <a:extLst>
              <a:ext uri="{FF2B5EF4-FFF2-40B4-BE49-F238E27FC236}">
                <a16:creationId xmlns:a16="http://schemas.microsoft.com/office/drawing/2014/main" id="{943568AD-324E-9DD2-0A2F-547FCED82863}"/>
              </a:ext>
            </a:extLst>
          </p:cNvPr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D17446E-A624-4C6A-B407-F07ECF89A84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134474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608BE-493A-26B4-B1BA-E078338BE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>
            <a:extLst>
              <a:ext uri="{FF2B5EF4-FFF2-40B4-BE49-F238E27FC236}">
                <a16:creationId xmlns:a16="http://schemas.microsoft.com/office/drawing/2014/main" id="{2C4B7495-C0A9-EC8C-F0F0-3C44A95180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77" name="PlaceHolder 2">
            <a:extLst>
              <a:ext uri="{FF2B5EF4-FFF2-40B4-BE49-F238E27FC236}">
                <a16:creationId xmlns:a16="http://schemas.microsoft.com/office/drawing/2014/main" id="{A82EE431-8199-9B41-7866-DB5FA5A44415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PlaceHolder 3">
            <a:extLst>
              <a:ext uri="{FF2B5EF4-FFF2-40B4-BE49-F238E27FC236}">
                <a16:creationId xmlns:a16="http://schemas.microsoft.com/office/drawing/2014/main" id="{8EFDC690-FE3A-6158-509D-648D7C8215D2}"/>
              </a:ext>
            </a:extLst>
          </p:cNvPr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D17446E-A624-4C6A-B407-F07ECF89A84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30639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040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040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6C08429-E6B8-4670-B26A-C6FAF673CBF5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6640" cy="822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6640" cy="3683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200" cy="822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200" cy="3683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6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7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3" name="PlaceHolder 8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3A52439-6D9E-4212-B293-9593387A2D7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DB2CD56-3C36-41FF-8B6D-B9AE851AD54D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20" name="PlaceHolder 3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191511E-8D20-4182-B0EA-9F57D8D40F49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200" cy="159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120" cy="4872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200" cy="381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26" name="PlaceHolder 6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A25474A-1AA0-4C0C-A3F8-587D10D56C6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200" cy="159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120" cy="4872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200" cy="381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32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846AF27-C40C-41D1-B16E-AFC92630A5EB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36" name="PlaceHolder 4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42EABAB-DE27-4525-8A98-53F2B23723A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42" name="PlaceHolder 5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FC5EA66-5B90-4E77-B2C2-C85C80365E7C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000" cy="58107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160" cy="58107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47" name="PlaceHolder 5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F3B7EC8-0861-4B16-B61F-B1AB509FF93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52" name="PlaceHolder 5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A65EBAE-B518-43EE-8CBD-7060B86E299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520" cy="2851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Click to edit Master title style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4520" cy="149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57" name="PlaceHolder 5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6E61137-1419-40C7-87B7-0C1486A691A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0ahUKEwic5dHAzK_PAhXJ5CYKHQzMAvcQjRwIBw&amp;url=http://www.wadads.com/portfolio/bobo-project/&amp;psig=AFQjCNH2KY40EFLeZYC4j8KbhA5TOfteQw&amp;ust=147506739209292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8"/>
          <p:cNvSpPr/>
          <p:nvPr/>
        </p:nvSpPr>
        <p:spPr>
          <a:xfrm>
            <a:off x="-9791" y="23378"/>
            <a:ext cx="12201789" cy="28303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Dvisory B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6" name="Picture 4" descr="Image result for city of south miami">
            <a:hlinkClick r:id="rId3"/>
          </p:cNvPr>
          <p:cNvPicPr/>
          <p:nvPr/>
        </p:nvPicPr>
        <p:blipFill>
          <a:blip r:embed="rId4"/>
          <a:srcRect l="2423" t="23226" r="2148" b="32009"/>
          <a:stretch/>
        </p:blipFill>
        <p:spPr>
          <a:xfrm>
            <a:off x="212040" y="0"/>
            <a:ext cx="4861800" cy="1840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" name="Picture 6" descr="Image result for city of south miami">
            <a:hlinkClick r:id="rId3"/>
          </p:cNvPr>
          <p:cNvPicPr/>
          <p:nvPr/>
        </p:nvPicPr>
        <p:blipFill>
          <a:blip r:embed="rId5"/>
          <a:srcRect l="9844" t="67973" r="8260" b="25937"/>
          <a:stretch/>
        </p:blipFill>
        <p:spPr>
          <a:xfrm>
            <a:off x="156240" y="2073600"/>
            <a:ext cx="4897440" cy="361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8" name="TextBox 11"/>
          <p:cNvSpPr/>
          <p:nvPr/>
        </p:nvSpPr>
        <p:spPr>
          <a:xfrm>
            <a:off x="5529943" y="239110"/>
            <a:ext cx="6662057" cy="261464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2800" dirty="0">
                <a:solidFill>
                  <a:schemeClr val="dk1"/>
                </a:solidFill>
                <a:latin typeface="Century Gothic"/>
              </a:rPr>
              <a:t>South Miami City Commission</a:t>
            </a:r>
          </a:p>
          <a:p>
            <a:pPr defTabSz="914400">
              <a:lnSpc>
                <a:spcPct val="100000"/>
              </a:lnSpc>
            </a:pPr>
            <a:r>
              <a:rPr lang="en-US" sz="2800" dirty="0">
                <a:solidFill>
                  <a:schemeClr val="dk1"/>
                </a:solidFill>
                <a:latin typeface="Century Gothic"/>
              </a:rPr>
              <a:t>April 21</a:t>
            </a: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, 2026</a:t>
            </a:r>
            <a:r>
              <a:rPr lang="en-US" sz="2800" dirty="0">
                <a:solidFill>
                  <a:srgbClr val="000000"/>
                </a:solidFill>
                <a:latin typeface="Arial"/>
              </a:rPr>
              <a:t>        </a:t>
            </a: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PB-2026-007</a:t>
            </a:r>
            <a:endParaRPr lang="en-US" sz="3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200" b="0" u="none" strike="noStrike" dirty="0">
              <a:solidFill>
                <a:schemeClr val="dk1"/>
              </a:solidFill>
              <a:effectLst/>
              <a:uFillTx/>
              <a:latin typeface="Century Gothic"/>
              <a:ea typeface="Hei"/>
            </a:endParaRPr>
          </a:p>
          <a:p>
            <a:pPr defTabSz="914400">
              <a:lnSpc>
                <a:spcPct val="100000"/>
              </a:lnSpc>
            </a:pPr>
            <a:r>
              <a:rPr lang="en-US" sz="32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Large-Scale Development</a:t>
            </a:r>
            <a:endParaRPr lang="en-US" sz="3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32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Special Exception</a:t>
            </a:r>
            <a:endParaRPr lang="en-US" sz="3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32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Site Plan Review &amp; Variance</a:t>
            </a:r>
            <a:endParaRPr lang="en-US" sz="3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ECA519-2F58-32CE-295A-9687BEF4E7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80" b="9041"/>
          <a:stretch>
            <a:fillRect/>
          </a:stretch>
        </p:blipFill>
        <p:spPr>
          <a:xfrm>
            <a:off x="685253" y="2877135"/>
            <a:ext cx="10821493" cy="39574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11"/>
          <p:cNvSpPr/>
          <p:nvPr/>
        </p:nvSpPr>
        <p:spPr>
          <a:xfrm>
            <a:off x="211380" y="254720"/>
            <a:ext cx="4468680" cy="63387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LOCATION: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6404 &amp; 6504 Red Road</a:t>
            </a: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full</a:t>
            </a: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 block: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  <a:tabLst>
                <a:tab pos="10795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	e</a:t>
            </a: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ast of Red Road</a:t>
            </a:r>
          </a:p>
          <a:p>
            <a:pPr defTabSz="914400">
              <a:lnSpc>
                <a:spcPct val="100000"/>
              </a:lnSpc>
              <a:spcBef>
                <a:spcPts val="300"/>
              </a:spcBef>
              <a:tabLst>
                <a:tab pos="10795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	east of SW 57</a:t>
            </a:r>
            <a:r>
              <a:rPr lang="en-US" sz="2000" baseline="30000" dirty="0">
                <a:solidFill>
                  <a:schemeClr val="dk1"/>
                </a:solidFill>
                <a:latin typeface="Century Gothic"/>
                <a:ea typeface="Hei"/>
              </a:rPr>
              <a:t>th</a:t>
            </a: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 Court</a:t>
            </a: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Century Gothic"/>
              <a:ea typeface="Hei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  <a:tabLst>
                <a:tab pos="10795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north of SW 66the Steet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  <a:tabLst>
                <a:tab pos="10795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south of SW </a:t>
            </a: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64</a:t>
            </a:r>
            <a:r>
              <a:rPr lang="en-US" sz="2000" b="0" u="none" strike="noStrike" baseline="30000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th</a:t>
            </a: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 Street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2.73 acres, </a:t>
            </a: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119,086</a:t>
            </a: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 sq. ft.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Existing Use:	48 apartments</a:t>
            </a: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		RM-18 </a:t>
            </a: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Century Gothic"/>
              <a:ea typeface="Hei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  <a:tabLst>
                <a:tab pos="307512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FLUM Designation:	TSD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  <a:tabLst>
                <a:tab pos="3075120" algn="l"/>
              </a:tabLst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  <a:tabLst>
                <a:tab pos="307512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Zoning Designation:	TSDD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300"/>
              </a:spcBef>
              <a:tabLst>
                <a:tab pos="307512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TSDD Sub-Zone:	TSNA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DEB4FE-1EC8-0D7B-7625-BEC8F9C44D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84"/>
          <a:stretch>
            <a:fillRect/>
          </a:stretch>
        </p:blipFill>
        <p:spPr>
          <a:xfrm>
            <a:off x="5421087" y="-1080"/>
            <a:ext cx="6770914" cy="6858000"/>
          </a:xfrm>
          <a:prstGeom prst="rect">
            <a:avLst/>
          </a:prstGeom>
          <a:ln w="25400" cmpd="thickThin">
            <a:solidFill>
              <a:schemeClr val="tx1"/>
            </a:solidFill>
          </a:ln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C4A12FA-B937-8A77-B9C4-7CAED9303E31}"/>
              </a:ext>
            </a:extLst>
          </p:cNvPr>
          <p:cNvSpPr/>
          <p:nvPr/>
        </p:nvSpPr>
        <p:spPr>
          <a:xfrm rot="21448510">
            <a:off x="8280562" y="1294399"/>
            <a:ext cx="1299819" cy="353904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/>
              <a:t>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11"/>
          <p:cNvSpPr/>
          <p:nvPr/>
        </p:nvSpPr>
        <p:spPr>
          <a:xfrm>
            <a:off x="393120" y="215280"/>
            <a:ext cx="8064000" cy="63079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CONTEXT: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646440" algn="l"/>
              </a:tabLst>
            </a:pP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1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North:	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Hardee Road / Brescia Av., SW 64</a:t>
            </a:r>
            <a:r>
              <a:rPr lang="en-US" sz="1600" b="0" u="none" strike="noStrike" baseline="30000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th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 Street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Uses	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2 s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ingle-family homes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FLUM	Miami-Dade 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High-Density Residential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Zoned	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Miami-Dade RU-1Z &amp; RU-4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Height Permitted	9 stories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1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South:	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SW 66</a:t>
            </a:r>
            <a:r>
              <a:rPr lang="en-US" sz="1600" b="0" u="none" strike="noStrike" baseline="30000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th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 Street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Uses	Red Road Commons - 404 living units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FLUM 	TSD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Zoned 	PUD-M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Height Permitted	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5 stories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1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East: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	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Red Road, 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SW 57</a:t>
            </a:r>
            <a:r>
              <a:rPr lang="en-US" sz="1600" b="0" u="none" strike="noStrike" baseline="30000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th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 Avenue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Uses:	University of Miami</a:t>
            </a: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dirty="0">
                <a:solidFill>
                  <a:schemeClr val="dk1"/>
                </a:solidFill>
                <a:latin typeface="Century Gothic"/>
              </a:rPr>
              <a:t>		Lau Founders Hall, Studio Arts Building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Land Development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City of Coral Gales. UM Master Plan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1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West: 	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SW 57</a:t>
            </a:r>
            <a:r>
              <a:rPr lang="en-US" sz="1600" b="0" u="none" strike="noStrike" baseline="30000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th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 Court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Uses	T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en 1-story, single-family homes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FLUM	</a:t>
            </a:r>
            <a:r>
              <a:rPr lang="en-US" sz="1600" dirty="0">
                <a:solidFill>
                  <a:schemeClr val="dk1"/>
                </a:solidFill>
                <a:latin typeface="Century Gothic"/>
                <a:ea typeface="Hei"/>
              </a:rPr>
              <a:t>Single-Family Residential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Zoned	RS-4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911160" algn="l"/>
                <a:tab pos="319104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	Height Permitted	2 stories and 25 feet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E75E91-22D4-271B-65AF-B04A16AEFF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6" b="11837"/>
          <a:stretch>
            <a:fillRect/>
          </a:stretch>
        </p:blipFill>
        <p:spPr bwMode="auto">
          <a:xfrm>
            <a:off x="8079956" y="598714"/>
            <a:ext cx="3807426" cy="1632857"/>
          </a:xfrm>
          <a:prstGeom prst="rect">
            <a:avLst/>
          </a:prstGeom>
          <a:ln w="25400" cap="flat" cmpd="thickThin" algn="ctr">
            <a:noFill/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B285BC-9A56-D767-B4B6-57B0F6F76B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281"/>
          <a:stretch>
            <a:fillRect/>
          </a:stretch>
        </p:blipFill>
        <p:spPr bwMode="auto">
          <a:xfrm>
            <a:off x="8079956" y="2328651"/>
            <a:ext cx="3807426" cy="1501624"/>
          </a:xfrm>
          <a:prstGeom prst="rect">
            <a:avLst/>
          </a:prstGeom>
          <a:ln w="25400" cap="flat" cmpd="thickThin" algn="ctr">
            <a:noFill/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7B8E20-2B97-2B80-0AD4-E8F9B169AD1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651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956" y="3919276"/>
            <a:ext cx="3807426" cy="1414308"/>
          </a:xfrm>
          <a:prstGeom prst="rect">
            <a:avLst/>
          </a:prstGeom>
          <a:ln w="25400" cmpd="thickThin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2F76F8-D02B-AF77-3273-335ED3758AA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79"/>
          <a:stretch>
            <a:fillRect/>
          </a:stretch>
        </p:blipFill>
        <p:spPr>
          <a:xfrm>
            <a:off x="8079956" y="5422585"/>
            <a:ext cx="3838126" cy="1326558"/>
          </a:xfrm>
          <a:prstGeom prst="rect">
            <a:avLst/>
          </a:prstGeom>
          <a:ln w="25400" cmpd="thickThin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9C17AF-9CF3-AA66-58B3-9E0E2AC01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078" y="791988"/>
            <a:ext cx="7395922" cy="606601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7" name="TextBox 11"/>
          <p:cNvSpPr/>
          <p:nvPr/>
        </p:nvSpPr>
        <p:spPr>
          <a:xfrm>
            <a:off x="244799" y="287000"/>
            <a:ext cx="4897811" cy="649263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COMPATIBILITY: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Land use is student housing</a:t>
            </a: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Permitted use in TSDD Ordinance 28-25-2541</a:t>
            </a: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Century Gothic"/>
              <a:ea typeface="He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Walking distance to the University of Miami</a:t>
            </a:r>
          </a:p>
          <a:p>
            <a:pPr marL="343080" indent="-343080"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Walking distance to the South Miami Metrorail Station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Provides density of residences to populate downtown South Miami and support TSDD goals</a:t>
            </a:r>
          </a:p>
          <a:p>
            <a:pPr marL="801688" indent="-334963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pos="909638" algn="l"/>
                <a:tab pos="364490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Transit to work, 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esp. Miami CBD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01688" lvl="1" indent="-334963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pos="909638" algn="l"/>
                <a:tab pos="364490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Walk to employment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01688" lvl="1" indent="-334963" defTabSz="91440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  <a:tabLst>
                <a:tab pos="909638" algn="l"/>
                <a:tab pos="364490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Walk to South Miami retail, eateries. and entertainment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Height and transition consistent with TSDD-TSNA zoning code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DA5B2F9-EC94-B45A-AACA-9681A1E84FA9}"/>
              </a:ext>
            </a:extLst>
          </p:cNvPr>
          <p:cNvSpPr/>
          <p:nvPr/>
        </p:nvSpPr>
        <p:spPr>
          <a:xfrm rot="21448510">
            <a:off x="8354761" y="2317909"/>
            <a:ext cx="498924" cy="1111793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DD574D-AEF9-5361-A1A8-069B2089C7F6}"/>
              </a:ext>
            </a:extLst>
          </p:cNvPr>
          <p:cNvSpPr txBox="1"/>
          <p:nvPr/>
        </p:nvSpPr>
        <p:spPr>
          <a:xfrm rot="19038785">
            <a:off x="6064556" y="5742847"/>
            <a:ext cx="1891430" cy="646331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South Miami </a:t>
            </a:r>
          </a:p>
          <a:p>
            <a:r>
              <a:rPr lang="en-US" dirty="0"/>
              <a:t>Metro Rail Station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7DD456-45FA-67F8-5A2F-C7D67F012269}"/>
              </a:ext>
            </a:extLst>
          </p:cNvPr>
          <p:cNvSpPr txBox="1"/>
          <p:nvPr/>
        </p:nvSpPr>
        <p:spPr>
          <a:xfrm>
            <a:off x="9111314" y="1542220"/>
            <a:ext cx="1197607" cy="646331"/>
          </a:xfrm>
          <a:prstGeom prst="rect">
            <a:avLst/>
          </a:prstGeom>
          <a:solidFill>
            <a:schemeClr val="bg1">
              <a:alpha val="60000"/>
            </a:schemeClr>
          </a:solidFill>
          <a:effectLst>
            <a:softEdge rad="38978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University of Miami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FA207D-5BD6-7A47-88E9-0E8469B642A5}"/>
              </a:ext>
            </a:extLst>
          </p:cNvPr>
          <p:cNvSpPr txBox="1"/>
          <p:nvPr/>
        </p:nvSpPr>
        <p:spPr>
          <a:xfrm>
            <a:off x="7564340" y="6298417"/>
            <a:ext cx="1859398" cy="646331"/>
          </a:xfrm>
          <a:prstGeom prst="rect">
            <a:avLst/>
          </a:prstGeom>
          <a:solidFill>
            <a:schemeClr val="bg1">
              <a:alpha val="60000"/>
            </a:schemeClr>
          </a:solidFill>
          <a:effectLst>
            <a:softEdge rad="38978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South Miami Downtown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C7CC56-72BE-CA10-3C23-4E824B0DF79D}"/>
              </a:ext>
            </a:extLst>
          </p:cNvPr>
          <p:cNvSpPr txBox="1"/>
          <p:nvPr/>
        </p:nvSpPr>
        <p:spPr>
          <a:xfrm flipH="1">
            <a:off x="4902388" y="5419680"/>
            <a:ext cx="1447395" cy="646331"/>
          </a:xfrm>
          <a:prstGeom prst="rect">
            <a:avLst/>
          </a:prstGeom>
          <a:solidFill>
            <a:schemeClr val="bg1">
              <a:alpha val="60000"/>
            </a:schemeClr>
          </a:solidFill>
          <a:effectLst>
            <a:softEdge rad="38978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South Miami Downtown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1B5BDCF-B8B8-467C-BEDD-46C64B225EB8}"/>
              </a:ext>
            </a:extLst>
          </p:cNvPr>
          <p:cNvCxnSpPr>
            <a:cxnSpLocks/>
          </p:cNvCxnSpPr>
          <p:nvPr/>
        </p:nvCxnSpPr>
        <p:spPr>
          <a:xfrm flipV="1">
            <a:off x="8877932" y="2645229"/>
            <a:ext cx="1637668" cy="119742"/>
          </a:xfrm>
          <a:prstGeom prst="straightConnector1">
            <a:avLst/>
          </a:prstGeom>
          <a:ln w="635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D675D02-A777-D726-F8AB-3246843BEDC2}"/>
              </a:ext>
            </a:extLst>
          </p:cNvPr>
          <p:cNvCxnSpPr>
            <a:cxnSpLocks/>
          </p:cNvCxnSpPr>
          <p:nvPr/>
        </p:nvCxnSpPr>
        <p:spPr>
          <a:xfrm flipH="1">
            <a:off x="7365304" y="3428999"/>
            <a:ext cx="1036510" cy="2094979"/>
          </a:xfrm>
          <a:prstGeom prst="straightConnector1">
            <a:avLst/>
          </a:prstGeom>
          <a:ln w="635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D9C799C-21E0-D6AB-B7FE-6529461F3FF6}"/>
              </a:ext>
            </a:extLst>
          </p:cNvPr>
          <p:cNvCxnSpPr>
            <a:cxnSpLocks/>
          </p:cNvCxnSpPr>
          <p:nvPr/>
        </p:nvCxnSpPr>
        <p:spPr>
          <a:xfrm flipH="1">
            <a:off x="5852676" y="3428998"/>
            <a:ext cx="2549138" cy="2083425"/>
          </a:xfrm>
          <a:prstGeom prst="straightConnector1">
            <a:avLst/>
          </a:prstGeom>
          <a:ln w="635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7F2CEDD-EA7F-70B3-2678-3F4D216BC688}"/>
              </a:ext>
            </a:extLst>
          </p:cNvPr>
          <p:cNvCxnSpPr>
            <a:cxnSpLocks/>
          </p:cNvCxnSpPr>
          <p:nvPr/>
        </p:nvCxnSpPr>
        <p:spPr>
          <a:xfrm>
            <a:off x="8877932" y="3145971"/>
            <a:ext cx="80438" cy="3152446"/>
          </a:xfrm>
          <a:prstGeom prst="straightConnector1">
            <a:avLst/>
          </a:prstGeom>
          <a:ln w="635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6FF3EBF-03D5-505F-D363-291253A3C683}"/>
              </a:ext>
            </a:extLst>
          </p:cNvPr>
          <p:cNvCxnSpPr>
            <a:cxnSpLocks/>
          </p:cNvCxnSpPr>
          <p:nvPr/>
        </p:nvCxnSpPr>
        <p:spPr>
          <a:xfrm flipV="1">
            <a:off x="8856478" y="2289759"/>
            <a:ext cx="1659122" cy="38787"/>
          </a:xfrm>
          <a:prstGeom prst="straightConnector1">
            <a:avLst/>
          </a:prstGeom>
          <a:ln w="63500">
            <a:solidFill>
              <a:srgbClr val="FF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DFE08-D42C-F428-8838-735733FEC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11">
            <a:extLst>
              <a:ext uri="{FF2B5EF4-FFF2-40B4-BE49-F238E27FC236}">
                <a16:creationId xmlns:a16="http://schemas.microsoft.com/office/drawing/2014/main" id="{3DB7C197-33F9-B4DA-C17E-9A55B6FD70CD}"/>
              </a:ext>
            </a:extLst>
          </p:cNvPr>
          <p:cNvSpPr/>
          <p:nvPr/>
        </p:nvSpPr>
        <p:spPr>
          <a:xfrm>
            <a:off x="244800" y="287000"/>
            <a:ext cx="3576086" cy="61848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COMPATIBILITY: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Century Gothic"/>
              <a:ea typeface="He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Transitions to single family neighborhood to west across SW 57 Ct.</a:t>
            </a: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</a:rPr>
              <a:t>1 story higher that Red Road Commons along Red Road</a:t>
            </a: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2 stories lower than Red road</a:t>
            </a:r>
            <a:r>
              <a:rPr lang="en-US" sz="2000" dirty="0">
                <a:solidFill>
                  <a:schemeClr val="dk1"/>
                </a:solidFill>
                <a:latin typeface="Century Gothic"/>
              </a:rPr>
              <a:t> along SW 57</a:t>
            </a:r>
            <a:r>
              <a:rPr lang="en-US" sz="2000" baseline="30000" dirty="0">
                <a:solidFill>
                  <a:schemeClr val="dk1"/>
                </a:solidFill>
                <a:latin typeface="Century Gothic"/>
              </a:rPr>
              <a:t>th</a:t>
            </a:r>
            <a:r>
              <a:rPr lang="en-US" sz="2000" dirty="0">
                <a:solidFill>
                  <a:schemeClr val="dk1"/>
                </a:solidFill>
                <a:latin typeface="Century Gothic"/>
              </a:rPr>
              <a:t> Ct.</a:t>
            </a: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</a:rPr>
              <a:t>B</a:t>
            </a: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uilding mass relief faces wet and addresses neighborhood to west</a:t>
            </a:r>
          </a:p>
          <a:p>
            <a:pPr marL="343080" indent="-34308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911160" algn="l"/>
                <a:tab pos="364644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Open space plaza provides ground level relief along SW 57</a:t>
            </a:r>
            <a:r>
              <a:rPr lang="en-US" sz="2000" b="0" u="none" strike="noStrike" baseline="30000" dirty="0">
                <a:solidFill>
                  <a:schemeClr val="dk1"/>
                </a:solidFill>
                <a:effectLst/>
                <a:uFillTx/>
                <a:latin typeface="Century Gothic"/>
              </a:rPr>
              <a:t>th</a:t>
            </a: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 Ct.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C1566C-DF8D-E369-2EB5-91CA78190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344" y="1486476"/>
            <a:ext cx="8325936" cy="517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18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66195D-492E-4DDF-8304-A0E5F2BE69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520" y="466006"/>
            <a:ext cx="6005760" cy="6238422"/>
          </a:xfrm>
          <a:prstGeom prst="rect">
            <a:avLst/>
          </a:prstGeom>
          <a:ln w="25400" cmpd="dbl">
            <a:solidFill>
              <a:schemeClr val="tx1"/>
            </a:solidFill>
          </a:ln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974F183-7E4B-4B21-F183-7F3EE9705A97}"/>
              </a:ext>
            </a:extLst>
          </p:cNvPr>
          <p:cNvSpPr/>
          <p:nvPr/>
        </p:nvSpPr>
        <p:spPr>
          <a:xfrm rot="5400000">
            <a:off x="10877776" y="974338"/>
            <a:ext cx="869948" cy="31568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Subject site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6E20C48E-338E-243B-0757-BBF44FE8273A}"/>
              </a:ext>
            </a:extLst>
          </p:cNvPr>
          <p:cNvSpPr/>
          <p:nvPr/>
        </p:nvSpPr>
        <p:spPr>
          <a:xfrm>
            <a:off x="243720" y="368280"/>
            <a:ext cx="5698800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CONSISTENCY with TSD</a:t>
            </a:r>
          </a:p>
          <a:p>
            <a:pPr defTabSz="914400">
              <a:lnSpc>
                <a:spcPct val="100000"/>
              </a:lnSpc>
            </a:pPr>
            <a:r>
              <a:rPr lang="en-US" sz="3600" dirty="0">
                <a:solidFill>
                  <a:schemeClr val="dk1"/>
                </a:solidFill>
                <a:latin typeface="Century Gothic"/>
              </a:rPr>
              <a:t>Comprehensive Plan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B351CD27-CE17-0C9A-6E39-8C59C587F5B5}"/>
              </a:ext>
            </a:extLst>
          </p:cNvPr>
          <p:cNvSpPr/>
          <p:nvPr/>
        </p:nvSpPr>
        <p:spPr>
          <a:xfrm>
            <a:off x="244800" y="1658917"/>
            <a:ext cx="5490982" cy="523074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2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Supports and is consistent with Future Land Use Policy</a:t>
            </a: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Century Gothic"/>
              <a:ea typeface="Hei"/>
            </a:endParaRPr>
          </a:p>
          <a:p>
            <a:pPr marL="914400" indent="-231775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3644900" algn="l"/>
              </a:tabLst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FLU Policy 1.1</a:t>
            </a: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.1</a:t>
            </a:r>
          </a:p>
          <a:p>
            <a:pPr marL="914400" indent="-231775"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364490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FLU Policy 1.1</a:t>
            </a:r>
            <a:r>
              <a:rPr lang="en-US" sz="2000" dirty="0">
                <a:solidFill>
                  <a:schemeClr val="dk1"/>
                </a:solidFill>
                <a:latin typeface="Century Gothic"/>
              </a:rPr>
              <a:t>.3</a:t>
            </a:r>
          </a:p>
          <a:p>
            <a:pPr marL="914400" indent="-231775"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364490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FLU Policy 1.1</a:t>
            </a:r>
            <a:r>
              <a:rPr lang="en-US" sz="2000" dirty="0">
                <a:solidFill>
                  <a:schemeClr val="dk1"/>
                </a:solidFill>
                <a:latin typeface="Century Gothic"/>
              </a:rPr>
              <a:t>.4</a:t>
            </a:r>
          </a:p>
          <a:p>
            <a:pPr marL="914400" indent="-231775"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364490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FLU Policy 1.1</a:t>
            </a:r>
            <a:r>
              <a:rPr lang="en-US" sz="2000" dirty="0">
                <a:solidFill>
                  <a:schemeClr val="dk1"/>
                </a:solidFill>
                <a:latin typeface="Century Gothic"/>
              </a:rPr>
              <a:t>.6</a:t>
            </a:r>
          </a:p>
          <a:p>
            <a:pPr marL="914400" indent="-231775"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364490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FLU Policy 1.1</a:t>
            </a:r>
            <a:r>
              <a:rPr lang="en-US" sz="2000" dirty="0">
                <a:solidFill>
                  <a:schemeClr val="dk1"/>
                </a:solidFill>
                <a:latin typeface="Century Gothic"/>
              </a:rPr>
              <a:t>.7</a:t>
            </a:r>
          </a:p>
          <a:p>
            <a:pPr marL="914400" indent="-231775"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364490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FLU Policy 1.3</a:t>
            </a:r>
            <a:r>
              <a:rPr lang="en-US" sz="2000" dirty="0">
                <a:solidFill>
                  <a:schemeClr val="dk1"/>
                </a:solidFill>
                <a:latin typeface="Century Gothic"/>
              </a:rPr>
              <a:t>.1</a:t>
            </a:r>
          </a:p>
          <a:p>
            <a:pPr marL="914400" indent="-231775"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364490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FLU Policy 1.4</a:t>
            </a:r>
            <a:r>
              <a:rPr lang="en-US" sz="2000" dirty="0">
                <a:solidFill>
                  <a:schemeClr val="dk1"/>
                </a:solidFill>
                <a:latin typeface="Century Gothic"/>
              </a:rPr>
              <a:t>.1</a:t>
            </a:r>
          </a:p>
          <a:p>
            <a:pPr marL="914400" indent="-231775"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364490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FLU Policy 1.5</a:t>
            </a:r>
            <a:r>
              <a:rPr lang="en-US" sz="2000" dirty="0">
                <a:solidFill>
                  <a:schemeClr val="dk1"/>
                </a:solidFill>
                <a:latin typeface="Century Gothic"/>
              </a:rPr>
              <a:t>.1</a:t>
            </a:r>
          </a:p>
          <a:p>
            <a:pPr marL="914400" indent="-231775">
              <a:spcBef>
                <a:spcPts val="1199"/>
              </a:spcBef>
              <a:buClr>
                <a:srgbClr val="000000"/>
              </a:buClr>
              <a:buFont typeface="Wingdings" charset="2"/>
              <a:buChar char=""/>
              <a:tabLst>
                <a:tab pos="3644900" algn="l"/>
              </a:tabLst>
            </a:pPr>
            <a:r>
              <a:rPr lang="en-US" sz="2000" dirty="0">
                <a:solidFill>
                  <a:schemeClr val="dk1"/>
                </a:solidFill>
                <a:latin typeface="Century Gothic"/>
              </a:rPr>
              <a:t>FLU Policy 1.6.1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C4D43-E292-225C-3C0E-E28547407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" name="Table 13">
            <a:extLst>
              <a:ext uri="{FF2B5EF4-FFF2-40B4-BE49-F238E27FC236}">
                <a16:creationId xmlns:a16="http://schemas.microsoft.com/office/drawing/2014/main" id="{42E34330-20AD-9D15-41E5-1E4E7634D3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2457685"/>
              </p:ext>
            </p:extLst>
          </p:nvPr>
        </p:nvGraphicFramePr>
        <p:xfrm>
          <a:off x="2981360" y="1671992"/>
          <a:ext cx="6653840" cy="49451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84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0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8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1951">
                <a:tc>
                  <a:txBody>
                    <a:bodyPr/>
                    <a:lstStyle/>
                    <a:p>
                      <a:endParaRPr lang="en-US" sz="1800" b="1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1" u="none" strike="noStrike">
                          <a:solidFill>
                            <a:schemeClr val="bg1"/>
                          </a:solidFill>
                          <a:effectLst/>
                          <a:uFillTx/>
                        </a:rPr>
                        <a:t>Permitted</a:t>
                      </a:r>
                      <a:endParaRPr lang="en-US" sz="1800" b="0" u="none" strike="noStrike">
                        <a:solidFill>
                          <a:schemeClr val="bg1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uFillTx/>
                        </a:rPr>
                        <a:t>Proposed</a:t>
                      </a:r>
                      <a:endParaRPr lang="en-US" sz="1800" b="0" u="none" strike="noStrike" dirty="0">
                        <a:solidFill>
                          <a:schemeClr val="bg1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081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</a:rPr>
                        <a:t>Parcel Area</a:t>
                      </a:r>
                      <a:endParaRPr lang="en-US" sz="1800" b="1" u="none" strike="noStrike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5,000 sq. ft. min.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2.73 acres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081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800" b="1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Sub District</a:t>
                      </a:r>
                      <a:endParaRPr lang="en-US" sz="18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TSNA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TSNA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3482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800" b="1" u="none" strike="noStrike">
                          <a:solidFill>
                            <a:schemeClr val="dk1"/>
                          </a:solidFill>
                          <a:effectLst/>
                          <a:uFillTx/>
                        </a:rPr>
                        <a:t>Use</a:t>
                      </a:r>
                      <a:endParaRPr lang="en-US" sz="1800" b="1" u="none" strike="noStrike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9063" indent="-119063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  <a:tabLst/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Multi-family Residential</a:t>
                      </a:r>
                    </a:p>
                    <a:p>
                      <a:pPr marL="119063" indent="-119063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  <a:tabLst/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Off-Campus Student Apartments</a:t>
                      </a:r>
                    </a:p>
                    <a:p>
                      <a:pPr marL="119063" indent="-119063" defTabSz="91440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"/>
                        <a:buChar char="•"/>
                        <a:tabLst/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Accessory commercial to student apartments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36538" indent="-236538" algn="l" defTabSz="9144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Off-Campus Student Apartments</a:t>
                      </a:r>
                      <a:endParaRPr lang="en-US" sz="1800" b="0" u="none" strike="noStrike" dirty="0">
                        <a:solidFill>
                          <a:schemeClr val="dk1"/>
                        </a:solidFill>
                        <a:effectLst/>
                        <a:uFillTx/>
                        <a:latin typeface="+mn-lt"/>
                      </a:endParaRPr>
                    </a:p>
                    <a:p>
                      <a:pPr marL="236538" indent="-236538" algn="l" defTabSz="9144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Coffee Café (1,455 sq. ft.)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081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800" b="1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Density</a:t>
                      </a:r>
                      <a:endParaRPr lang="en-US" sz="18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100 as-of-right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+mn-lt"/>
                        </a:rPr>
                        <a:t>88 DU/acre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86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uFillTx/>
                        </a:rPr>
                        <a:t>Bedroom Size</a:t>
                      </a:r>
                      <a:endParaRPr lang="en-US" sz="18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150 sq. ft. per bedroom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</a:rPr>
                        <a:t>153 sq. ft. to </a:t>
                      </a: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</a:rPr>
                        <a:t>215 sq. ft.</a:t>
                      </a:r>
                      <a:endParaRPr lang="en-US" sz="1800" b="0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1879206"/>
                  </a:ext>
                </a:extLst>
              </a:tr>
              <a:tr h="913864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1800" b="1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Residential Units</a:t>
                      </a:r>
                      <a:endParaRPr lang="en-US" sz="18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273 residential units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</a:rPr>
                        <a:t>956 student bedrooms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</a:rPr>
                        <a:t>240 units</a:t>
                      </a: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</a:rPr>
                        <a:t>772 bedrooms</a:t>
                      </a:r>
                      <a:endParaRPr lang="en-US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11">
            <a:extLst>
              <a:ext uri="{FF2B5EF4-FFF2-40B4-BE49-F238E27FC236}">
                <a16:creationId xmlns:a16="http://schemas.microsoft.com/office/drawing/2014/main" id="{6368FDD9-2113-A5CB-C0BD-2AB367237D44}"/>
              </a:ext>
            </a:extLst>
          </p:cNvPr>
          <p:cNvSpPr/>
          <p:nvPr/>
        </p:nvSpPr>
        <p:spPr>
          <a:xfrm>
            <a:off x="243720" y="368280"/>
            <a:ext cx="11287880" cy="10757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CONSISTENCY with TSDD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§20-8.3, 4, 5  Subdistricts, Uses - Residential Density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6518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9FDE4D8-741D-612D-42F9-E1BBAC460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04"/>
          <a:stretch>
            <a:fillRect/>
          </a:stretch>
        </p:blipFill>
        <p:spPr>
          <a:xfrm>
            <a:off x="5173883" y="1232025"/>
            <a:ext cx="6890795" cy="5419804"/>
          </a:xfrm>
          <a:prstGeom prst="rect">
            <a:avLst/>
          </a:prstGeom>
        </p:spPr>
      </p:pic>
      <p:sp>
        <p:nvSpPr>
          <p:cNvPr id="87" name="TextBox 11"/>
          <p:cNvSpPr/>
          <p:nvPr/>
        </p:nvSpPr>
        <p:spPr>
          <a:xfrm>
            <a:off x="243720" y="368280"/>
            <a:ext cx="5698800" cy="158359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CONSISTENCY with TSDD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§20-8.6 Parking &amp; Loading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</a:pPr>
            <a:endParaRPr lang="en-US" b="1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" name="Table 13">
            <a:extLst>
              <a:ext uri="{FF2B5EF4-FFF2-40B4-BE49-F238E27FC236}">
                <a16:creationId xmlns:a16="http://schemas.microsoft.com/office/drawing/2014/main" id="{13043164-A1F4-AC8D-FC1A-D9A7DDAA8C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9180452"/>
              </p:ext>
            </p:extLst>
          </p:nvPr>
        </p:nvGraphicFramePr>
        <p:xfrm>
          <a:off x="311243" y="1713053"/>
          <a:ext cx="4663946" cy="493877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140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8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47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2836">
                <a:tc>
                  <a:txBody>
                    <a:bodyPr/>
                    <a:lstStyle/>
                    <a:p>
                      <a:endParaRPr lang="en-US" sz="2200" b="1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</a:rPr>
                        <a:t>Required</a:t>
                      </a:r>
                      <a:endParaRPr lang="en-US" sz="2200" b="0" u="none" strike="noStrike" dirty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</a:rPr>
                        <a:t>Proposed</a:t>
                      </a:r>
                      <a:endParaRPr lang="en-US" sz="2200" b="0" u="none" strike="noStrike" dirty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135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Internal Parking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384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395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135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Street Parking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5937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Delivery:</a:t>
                      </a:r>
                    </a:p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Small Berth</a:t>
                      </a:r>
                    </a:p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Medium Berth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12" indent="0" algn="ctr" defTabSz="91440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  <a:tabLst/>
                      </a:pPr>
                      <a:endParaRPr lang="en-US" sz="2000" b="0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</a:endParaRPr>
                    </a:p>
                    <a:p>
                      <a:pPr marL="11112" indent="0" algn="ctr" defTabSz="91440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1</a:t>
                      </a:r>
                    </a:p>
                    <a:p>
                      <a:pPr marL="11112" indent="0" algn="ctr" defTabSz="91440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12" indent="0" algn="ctr" defTabSz="91440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  <a:tabLst/>
                      </a:pPr>
                      <a:endParaRPr lang="en-US" sz="2000" b="0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</a:endParaRPr>
                    </a:p>
                    <a:p>
                      <a:pPr marL="11112" indent="0" algn="ctr" defTabSz="91440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1</a:t>
                      </a:r>
                    </a:p>
                    <a:p>
                      <a:pPr marL="11112" indent="0" algn="ctr" defTabSz="91440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135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Car Sharing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9462411"/>
                  </a:ext>
                </a:extLst>
              </a:tr>
              <a:tr h="519135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Internal Bicycle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193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550713"/>
                  </a:ext>
                </a:extLst>
              </a:tr>
              <a:tr h="703463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Outdoor Bicycle</a:t>
                      </a:r>
                    </a:p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(on-site)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193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1879206"/>
                  </a:ext>
                </a:extLst>
              </a:tr>
            </a:tbl>
          </a:graphicData>
        </a:graphic>
      </p:graphicFrame>
      <p:sp>
        <p:nvSpPr>
          <p:cNvPr id="5" name="TextBox 29">
            <a:extLst>
              <a:ext uri="{FF2B5EF4-FFF2-40B4-BE49-F238E27FC236}">
                <a16:creationId xmlns:a16="http://schemas.microsoft.com/office/drawing/2014/main" id="{8620D9BA-C3E1-4756-E945-D8A9F9F687B4}"/>
              </a:ext>
            </a:extLst>
          </p:cNvPr>
          <p:cNvSpPr/>
          <p:nvPr/>
        </p:nvSpPr>
        <p:spPr>
          <a:xfrm>
            <a:off x="5770293" y="4404937"/>
            <a:ext cx="651413" cy="51097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algn="ctr" defTabSz="914400">
              <a:lnSpc>
                <a:spcPts val="1281"/>
              </a:lnSpc>
            </a:pPr>
            <a:r>
              <a:rPr lang="en-US" sz="1600" b="1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TRASH</a:t>
            </a:r>
            <a:endParaRPr lang="en-US" sz="1600" b="1" u="none" strike="noStrike" dirty="0">
              <a:solidFill>
                <a:srgbClr val="FF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1281"/>
              </a:lnSpc>
            </a:pPr>
            <a:r>
              <a:rPr lang="en-US" sz="1600" b="1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PICK-UP</a:t>
            </a:r>
            <a:endParaRPr lang="en-US" sz="1600" b="1" u="none" strike="noStrike" dirty="0">
              <a:solidFill>
                <a:srgbClr val="FF0000"/>
              </a:solidFill>
              <a:effectLst/>
              <a:uFillTx/>
              <a:latin typeface="Arial"/>
            </a:endParaRPr>
          </a:p>
        </p:txBody>
      </p:sp>
      <p:sp>
        <p:nvSpPr>
          <p:cNvPr id="6" name="TextBox 19">
            <a:extLst>
              <a:ext uri="{FF2B5EF4-FFF2-40B4-BE49-F238E27FC236}">
                <a16:creationId xmlns:a16="http://schemas.microsoft.com/office/drawing/2014/main" id="{5B679D4F-E893-4CB9-81D3-92756EC062EE}"/>
              </a:ext>
            </a:extLst>
          </p:cNvPr>
          <p:cNvSpPr/>
          <p:nvPr/>
        </p:nvSpPr>
        <p:spPr>
          <a:xfrm>
            <a:off x="7657375" y="2172199"/>
            <a:ext cx="1081630" cy="15831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algn="ctr" defTabSz="914400">
              <a:lnSpc>
                <a:spcPts val="1080"/>
              </a:lnSpc>
            </a:pPr>
            <a:r>
              <a:rPr lang="en-US" sz="1600" b="1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LOADING</a:t>
            </a:r>
            <a:endParaRPr lang="en-US" sz="1600" b="1" u="none" strike="noStrike" dirty="0">
              <a:solidFill>
                <a:srgbClr val="FF0000"/>
              </a:solidFill>
              <a:effectLst/>
              <a:uFillTx/>
              <a:latin typeface="Arial"/>
            </a:endParaRPr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CF41CB8F-4C0A-5874-FF92-C2FD3B1F0DC3}"/>
              </a:ext>
            </a:extLst>
          </p:cNvPr>
          <p:cNvSpPr/>
          <p:nvPr/>
        </p:nvSpPr>
        <p:spPr>
          <a:xfrm>
            <a:off x="6764091" y="2164602"/>
            <a:ext cx="863640" cy="15831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ts val="1080"/>
              </a:lnSpc>
            </a:pPr>
            <a:r>
              <a:rPr lang="en-US" sz="1600" b="1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DELIVERY</a:t>
            </a:r>
            <a:endParaRPr lang="en-US" sz="1600" b="1" u="none" strike="noStrike" dirty="0">
              <a:solidFill>
                <a:srgbClr val="FF0000"/>
              </a:solidFill>
              <a:effectLst/>
              <a:uFillTx/>
              <a:latin typeface="Arial"/>
            </a:endParaRPr>
          </a:p>
        </p:txBody>
      </p:sp>
      <p:sp>
        <p:nvSpPr>
          <p:cNvPr id="12" name="TextBox 19">
            <a:extLst>
              <a:ext uri="{FF2B5EF4-FFF2-40B4-BE49-F238E27FC236}">
                <a16:creationId xmlns:a16="http://schemas.microsoft.com/office/drawing/2014/main" id="{CDE8ED5B-21E1-D107-CC42-1B8D8C3A1288}"/>
              </a:ext>
            </a:extLst>
          </p:cNvPr>
          <p:cNvSpPr/>
          <p:nvPr/>
        </p:nvSpPr>
        <p:spPr>
          <a:xfrm>
            <a:off x="6942549" y="3728377"/>
            <a:ext cx="863640" cy="15831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914400">
              <a:lnSpc>
                <a:spcPts val="1080"/>
              </a:lnSpc>
            </a:pPr>
            <a:r>
              <a:rPr lang="en-US" sz="1600" b="1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PARCEL</a:t>
            </a:r>
            <a:endParaRPr lang="en-US" sz="1600" b="1" u="none" strike="noStrike" dirty="0">
              <a:solidFill>
                <a:srgbClr val="FF0000"/>
              </a:solidFill>
              <a:effectLst/>
              <a:uFillTx/>
              <a:latin typeface="Arial"/>
            </a:endParaRPr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EFF1A5FA-4E66-9938-CFB4-679390D01015}"/>
              </a:ext>
            </a:extLst>
          </p:cNvPr>
          <p:cNvSpPr/>
          <p:nvPr/>
        </p:nvSpPr>
        <p:spPr>
          <a:xfrm>
            <a:off x="8739005" y="3429000"/>
            <a:ext cx="1081630" cy="2993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algn="ctr" defTabSz="914400">
              <a:lnSpc>
                <a:spcPts val="1080"/>
              </a:lnSpc>
            </a:pPr>
            <a:r>
              <a:rPr lang="en-US" sz="1600" b="1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CAR</a:t>
            </a:r>
          </a:p>
          <a:p>
            <a:pPr algn="ctr" defTabSz="914400">
              <a:lnSpc>
                <a:spcPts val="1080"/>
              </a:lnSpc>
            </a:pPr>
            <a:r>
              <a:rPr lang="en-US" sz="1600" b="1" dirty="0">
                <a:solidFill>
                  <a:srgbClr val="FF0000"/>
                </a:solidFill>
                <a:latin typeface="Calibri"/>
              </a:rPr>
              <a:t>SHARE</a:t>
            </a:r>
            <a:endParaRPr lang="en-US" sz="1600" b="1" u="none" strike="noStrike" dirty="0">
              <a:solidFill>
                <a:srgbClr val="FF0000"/>
              </a:solidFill>
              <a:effectLst/>
              <a:uFillTx/>
              <a:latin typeface="Arial"/>
            </a:endParaRP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4372EA22-ABB0-88AC-A5E0-E2D374B239E5}"/>
              </a:ext>
            </a:extLst>
          </p:cNvPr>
          <p:cNvSpPr/>
          <p:nvPr/>
        </p:nvSpPr>
        <p:spPr>
          <a:xfrm>
            <a:off x="11389489" y="2804034"/>
            <a:ext cx="675189" cy="15831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algn="ctr" defTabSz="914400">
              <a:lnSpc>
                <a:spcPts val="1080"/>
              </a:lnSpc>
            </a:pPr>
            <a:r>
              <a:rPr lang="en-US" sz="1600" b="1" dirty="0">
                <a:solidFill>
                  <a:srgbClr val="FF0000"/>
                </a:solidFill>
                <a:latin typeface="Calibri"/>
              </a:rPr>
              <a:t>LOBBY</a:t>
            </a:r>
            <a:endParaRPr lang="en-US" sz="1600" b="1" u="none" strike="noStrike" dirty="0">
              <a:solidFill>
                <a:srgbClr val="FF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7A8945-12AB-DDC7-2CDE-52E9846EEF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4"/>
          <a:stretch>
            <a:fillRect/>
          </a:stretch>
        </p:blipFill>
        <p:spPr>
          <a:xfrm>
            <a:off x="568276" y="4132166"/>
            <a:ext cx="2716069" cy="2568411"/>
          </a:xfrm>
          <a:prstGeom prst="rect">
            <a:avLst/>
          </a:prstGeom>
        </p:spPr>
      </p:pic>
      <p:sp>
        <p:nvSpPr>
          <p:cNvPr id="97" name="TextBox 11"/>
          <p:cNvSpPr/>
          <p:nvPr/>
        </p:nvSpPr>
        <p:spPr>
          <a:xfrm>
            <a:off x="243720" y="374785"/>
            <a:ext cx="7539566" cy="501530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CONSISTENCY with TSDD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§20-8.9(A) Street Hierarchy</a:t>
            </a:r>
          </a:p>
          <a:p>
            <a:pPr defTabSz="914400">
              <a:lnSpc>
                <a:spcPct val="100000"/>
              </a:lnSpc>
            </a:pP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4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Orientation – fronts primary street, Red Road</a:t>
            </a:r>
            <a:endParaRPr lang="en-US" sz="2400" dirty="0">
              <a:solidFill>
                <a:schemeClr val="dk1"/>
              </a:solidFill>
              <a:latin typeface="Century Gothic"/>
              <a:ea typeface="He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4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Build-to line: 5 ft. from property line on all sides</a:t>
            </a: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400" dirty="0">
                <a:solidFill>
                  <a:schemeClr val="dk1"/>
                </a:solidFill>
                <a:latin typeface="Century Gothic"/>
              </a:rPr>
              <a:t>No dedications – easement on Red Road</a:t>
            </a:r>
            <a:endParaRPr lang="en-US" sz="2400" b="0" u="none" strike="noStrike" dirty="0">
              <a:solidFill>
                <a:schemeClr val="dk1"/>
              </a:solidFill>
              <a:effectLst/>
              <a:uFillTx/>
              <a:latin typeface="Century Gothic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400" dirty="0">
                <a:solidFill>
                  <a:schemeClr val="dk1"/>
                </a:solidFill>
                <a:latin typeface="Century Gothic"/>
              </a:rPr>
              <a:t>Sidewalk landscape zone: 4 ft. on all sides</a:t>
            </a: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400" dirty="0">
                <a:solidFill>
                  <a:schemeClr val="dk1"/>
                </a:solidFill>
                <a:latin typeface="Century Gothic"/>
              </a:rPr>
              <a:t>Clear Pedestrian Path:</a:t>
            </a:r>
          </a:p>
          <a:p>
            <a:pPr marL="4000680" lvl="8" indent="-343080"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400" dirty="0">
                <a:solidFill>
                  <a:schemeClr val="dk1"/>
                </a:solidFill>
                <a:latin typeface="Century Gothic"/>
              </a:rPr>
              <a:t>7 ft. on Red Road</a:t>
            </a:r>
          </a:p>
          <a:p>
            <a:pPr marL="4000680" lvl="8" indent="-343080"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400" dirty="0">
                <a:solidFill>
                  <a:schemeClr val="dk1"/>
                </a:solidFill>
                <a:latin typeface="Century Gothic"/>
              </a:rPr>
              <a:t>6 ft. other three sides</a:t>
            </a: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3F77FF6-C077-090C-C502-8F7307BD20D0}"/>
              </a:ext>
            </a:extLst>
          </p:cNvPr>
          <p:cNvSpPr/>
          <p:nvPr/>
        </p:nvSpPr>
        <p:spPr>
          <a:xfrm rot="5400000">
            <a:off x="2857402" y="4356257"/>
            <a:ext cx="393542" cy="17362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1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4123EC-BDDE-1643-BBA1-754838B8E8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286" y="0"/>
            <a:ext cx="440871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C1A792-0768-E6A4-A3F1-F27116D946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1787"/>
            <a:ext cx="12196329" cy="4566213"/>
          </a:xfrm>
          <a:prstGeom prst="rect">
            <a:avLst/>
          </a:prstGeom>
        </p:spPr>
      </p:pic>
      <p:sp>
        <p:nvSpPr>
          <p:cNvPr id="101" name="TextBox 11"/>
          <p:cNvSpPr/>
          <p:nvPr/>
        </p:nvSpPr>
        <p:spPr>
          <a:xfrm>
            <a:off x="243719" y="368280"/>
            <a:ext cx="10034599" cy="184520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CONSISTENCY with TSDD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§20-8.9(B) Open Space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71880" lvl="4" indent="-343080"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1" dirty="0">
                <a:solidFill>
                  <a:schemeClr val="dk1"/>
                </a:solidFill>
                <a:latin typeface="Century Gothic"/>
              </a:rPr>
              <a:t>Linear open Space + Plaza</a:t>
            </a:r>
          </a:p>
          <a:p>
            <a:pPr marL="2171880" lvl="4" indent="-343080"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1" dirty="0">
                <a:solidFill>
                  <a:schemeClr val="dk1"/>
                </a:solidFill>
                <a:latin typeface="Century Gothic"/>
              </a:rPr>
              <a:t>10% of lot area required,		 11% provided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EACD79-38A9-F5F8-D14F-CC5E514C3037}"/>
              </a:ext>
            </a:extLst>
          </p:cNvPr>
          <p:cNvSpPr/>
          <p:nvPr/>
        </p:nvSpPr>
        <p:spPr>
          <a:xfrm>
            <a:off x="6096000" y="2543308"/>
            <a:ext cx="6096000" cy="5933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F3BE27-0398-3986-38F4-99A029D58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" t="17110" r="5622" b="13341"/>
          <a:stretch>
            <a:fillRect/>
          </a:stretch>
        </p:blipFill>
        <p:spPr>
          <a:xfrm>
            <a:off x="0" y="2213485"/>
            <a:ext cx="12192000" cy="4644515"/>
          </a:xfrm>
          <a:prstGeom prst="rect">
            <a:avLst/>
          </a:prstGeom>
        </p:spPr>
      </p:pic>
      <p:sp>
        <p:nvSpPr>
          <p:cNvPr id="107" name="TextBox 5"/>
          <p:cNvSpPr/>
          <p:nvPr/>
        </p:nvSpPr>
        <p:spPr>
          <a:xfrm>
            <a:off x="243719" y="368280"/>
            <a:ext cx="11863400" cy="184520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CONSISTENCY with TSDD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§20-8.9(B) Landscape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1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public / ground-level landscape shown - a</a:t>
            </a:r>
            <a:r>
              <a:rPr lang="en-US" sz="2000" b="1" dirty="0">
                <a:solidFill>
                  <a:schemeClr val="dk1"/>
                </a:solidFill>
                <a:latin typeface="Century Gothic"/>
                <a:ea typeface="Hei"/>
              </a:rPr>
              <a:t>dditional landscaping on </a:t>
            </a:r>
            <a:r>
              <a:rPr lang="en-US" sz="2000" b="1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Level 4 </a:t>
            </a:r>
            <a:r>
              <a:rPr lang="en-US" sz="2000" b="1" dirty="0">
                <a:solidFill>
                  <a:schemeClr val="dk1"/>
                </a:solidFill>
                <a:latin typeface="Century Gothic"/>
                <a:ea typeface="Hei"/>
              </a:rPr>
              <a:t>roof facing west</a:t>
            </a:r>
          </a:p>
          <a:p>
            <a:pPr marL="343080" indent="-343080" defTabSz="9144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1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total Street trees = 73 shade trees		site trees = 25 shade trees, 68 palm trees	</a:t>
            </a:r>
            <a:endParaRPr lang="en-US" sz="2000" b="1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1"/>
          <p:cNvSpPr/>
          <p:nvPr/>
        </p:nvSpPr>
        <p:spPr>
          <a:xfrm>
            <a:off x="243720" y="368280"/>
            <a:ext cx="5851080" cy="150665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CONSISTENCY </a:t>
            </a:r>
            <a:r>
              <a:rPr lang="en-US" sz="3600" dirty="0">
                <a:solidFill>
                  <a:schemeClr val="dk1"/>
                </a:solidFill>
                <a:latin typeface="Century Gothic"/>
              </a:rPr>
              <a:t>w/</a:t>
            </a: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 TSDD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§20-8.9(C) Building Height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1" name="Picture 8"/>
          <p:cNvPicPr/>
          <p:nvPr/>
        </p:nvPicPr>
        <p:blipFill>
          <a:blip r:embed="rId3"/>
          <a:stretch/>
        </p:blipFill>
        <p:spPr>
          <a:xfrm>
            <a:off x="7037407" y="577966"/>
            <a:ext cx="4402238" cy="4215334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2" name="Table 13">
            <a:extLst>
              <a:ext uri="{FF2B5EF4-FFF2-40B4-BE49-F238E27FC236}">
                <a16:creationId xmlns:a16="http://schemas.microsoft.com/office/drawing/2014/main" id="{C06E864A-1C89-0DFA-8C9C-9C65784B3D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8310270"/>
              </p:ext>
            </p:extLst>
          </p:nvPr>
        </p:nvGraphicFramePr>
        <p:xfrm>
          <a:off x="415416" y="1597306"/>
          <a:ext cx="4862640" cy="50901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96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572">
                  <a:extLst>
                    <a:ext uri="{9D8B030D-6E8A-4147-A177-3AD203B41FA5}">
                      <a16:colId xmlns:a16="http://schemas.microsoft.com/office/drawing/2014/main" val="1245930355"/>
                    </a:ext>
                  </a:extLst>
                </a:gridCol>
                <a:gridCol w="12912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endParaRPr lang="en-US" sz="2200" b="1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2200" b="1" u="none" strike="noStrike" dirty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</a:rPr>
                        <a:t>Maximum</a:t>
                      </a:r>
                      <a:endParaRPr lang="en-US" sz="2200" b="1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</a:rPr>
                        <a:t>Maximum</a:t>
                      </a:r>
                      <a:endParaRPr lang="en-US" sz="2200" b="0" u="none" strike="noStrike" dirty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200" b="1" u="none" strike="noStrike" dirty="0">
                          <a:solidFill>
                            <a:schemeClr val="bg1"/>
                          </a:solidFill>
                          <a:effectLst/>
                          <a:uFillTx/>
                          <a:latin typeface="+mn-lt"/>
                        </a:rPr>
                        <a:t>Proposed</a:t>
                      </a:r>
                      <a:endParaRPr lang="en-US" sz="2200" b="0" u="none" strike="noStrike" dirty="0">
                        <a:solidFill>
                          <a:schemeClr val="bg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 gridSpan="4"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Front of Building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en-US" sz="2200" b="0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en-US" sz="2200" b="0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 gridSpan="2"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Stories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endParaRPr lang="en-US" sz="2000" b="1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2614400"/>
                  </a:ext>
                </a:extLst>
              </a:tr>
              <a:tr h="548640">
                <a:tc gridSpan="2"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Roof Height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endParaRPr lang="en-US" sz="2000" b="1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84 ft.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72’-1 ½“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 gridSpan="2"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Total Height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endParaRPr lang="en-US" sz="2000" b="1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112" indent="0" algn="ctr" defTabSz="91440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94 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80’-4 ½“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 gridSpan="4"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Transition Zone:</a:t>
                      </a:r>
                    </a:p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75 horizontal feet facing single-family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en-US" sz="2200" b="0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en-US" sz="2200" b="0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9462411"/>
                  </a:ext>
                </a:extLst>
              </a:tr>
              <a:tr h="548640">
                <a:tc gridSpan="2"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Stories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endParaRPr lang="en-US" sz="2000" b="1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550713"/>
                  </a:ext>
                </a:extLst>
              </a:tr>
              <a:tr h="548640">
                <a:tc gridSpan="2"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Roof Height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endParaRPr lang="en-US" sz="2000" b="1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40 ft.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39’-7 ½“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1785552"/>
                  </a:ext>
                </a:extLst>
              </a:tr>
              <a:tr h="548640">
                <a:tc gridSpan="2"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Total Height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</a:pPr>
                      <a:endParaRPr lang="en-US" sz="2000" b="1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US" sz="2000" b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u="none" strike="noStrike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</a:rPr>
                        <a:t>40’-5 ½“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1879206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110235E2-0EE3-41F1-7010-9CA4C2BB9F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6" r="20001" b="16625"/>
          <a:stretch>
            <a:fillRect/>
          </a:stretch>
        </p:blipFill>
        <p:spPr>
          <a:xfrm>
            <a:off x="5721228" y="149508"/>
            <a:ext cx="6227052" cy="655898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Box 11"/>
          <p:cNvSpPr/>
          <p:nvPr/>
        </p:nvSpPr>
        <p:spPr>
          <a:xfrm>
            <a:off x="243719" y="368280"/>
            <a:ext cx="11948281" cy="33379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CONSISTENCY with TSDD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§20-8.9(D) Building Location, Massing, Form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200" dirty="0">
                <a:solidFill>
                  <a:schemeClr val="dk1"/>
                </a:solidFill>
                <a:latin typeface="Century Gothic"/>
                <a:ea typeface="Hei"/>
              </a:rPr>
              <a:t>p</a:t>
            </a:r>
            <a:r>
              <a:rPr lang="en-US" sz="220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a</a:t>
            </a:r>
            <a:r>
              <a:rPr lang="en-US" sz="2200" dirty="0">
                <a:solidFill>
                  <a:schemeClr val="dk1"/>
                </a:solidFill>
                <a:latin typeface="Century Gothic"/>
                <a:ea typeface="Hei"/>
              </a:rPr>
              <a:t>ges 26 – 27 of staff report</a:t>
            </a:r>
          </a:p>
          <a:p>
            <a:pPr marL="343080" indent="-343080" defTabSz="91440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200" dirty="0">
                <a:solidFill>
                  <a:schemeClr val="dk1"/>
                </a:solidFill>
                <a:latin typeface="Century Gothic"/>
                <a:ea typeface="Hei"/>
              </a:rPr>
              <a:t>building coverage is consistent: 80% permitted; 79.6% provided</a:t>
            </a:r>
            <a:endParaRPr lang="en-US" sz="2200" u="none" strike="noStrike" dirty="0">
              <a:solidFill>
                <a:schemeClr val="dk1"/>
              </a:solidFill>
              <a:effectLst/>
              <a:uFillTx/>
              <a:latin typeface="Century Gothic"/>
              <a:ea typeface="Hei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200" dirty="0">
                <a:solidFill>
                  <a:schemeClr val="dk1"/>
                </a:solidFill>
                <a:latin typeface="Century Gothic"/>
                <a:ea typeface="Hei"/>
              </a:rPr>
              <a:t>b</a:t>
            </a:r>
            <a:r>
              <a:rPr lang="en-US" sz="220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uilding frontage of all block faces meets requirement for each</a:t>
            </a:r>
          </a:p>
          <a:p>
            <a:pPr marL="343080" indent="-343080" defTabSz="91440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200" dirty="0">
                <a:solidFill>
                  <a:schemeClr val="dk1"/>
                </a:solidFill>
                <a:latin typeface="Century Gothic"/>
                <a:ea typeface="Hei"/>
              </a:rPr>
              <a:t>floorplates above 4</a:t>
            </a:r>
            <a:r>
              <a:rPr lang="en-US" sz="2200" baseline="30000" dirty="0">
                <a:solidFill>
                  <a:schemeClr val="dk1"/>
                </a:solidFill>
                <a:latin typeface="Century Gothic"/>
                <a:ea typeface="Hei"/>
              </a:rPr>
              <a:t>th</a:t>
            </a:r>
            <a:r>
              <a:rPr lang="en-US" sz="2200" dirty="0">
                <a:solidFill>
                  <a:schemeClr val="dk1"/>
                </a:solidFill>
                <a:latin typeface="Century Gothic"/>
                <a:ea typeface="Hei"/>
              </a:rPr>
              <a:t> floor are not consistent</a:t>
            </a:r>
          </a:p>
          <a:p>
            <a:pPr marL="343080" indent="-343080" defTabSz="91440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200" dirty="0">
                <a:solidFill>
                  <a:schemeClr val="dk1"/>
                </a:solidFill>
                <a:latin typeface="Century Gothic"/>
              </a:rPr>
              <a:t>build-to, setbacks, horizontal building variation, and depth of variation meet criteria</a:t>
            </a:r>
          </a:p>
          <a:p>
            <a:pPr marL="343080" indent="-343080" defTabSz="91440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200" b="1" dirty="0">
                <a:solidFill>
                  <a:schemeClr val="dk1"/>
                </a:solidFill>
                <a:latin typeface="Century Gothic"/>
              </a:rPr>
              <a:t>floor plate above 4</a:t>
            </a:r>
            <a:r>
              <a:rPr lang="en-US" sz="2200" b="1" baseline="30000" dirty="0">
                <a:solidFill>
                  <a:schemeClr val="dk1"/>
                </a:solidFill>
                <a:latin typeface="Century Gothic"/>
              </a:rPr>
              <a:t>th</a:t>
            </a:r>
            <a:r>
              <a:rPr lang="en-US" sz="2200" b="1" dirty="0">
                <a:solidFill>
                  <a:schemeClr val="dk1"/>
                </a:solidFill>
                <a:latin typeface="Century Gothic"/>
              </a:rPr>
              <a:t> floor does not meet criteria – applicant applied for variance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7D53D8-6E05-176C-C14B-936D1AB5E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1" b="51967"/>
          <a:stretch>
            <a:fillRect/>
          </a:stretch>
        </p:blipFill>
        <p:spPr>
          <a:xfrm>
            <a:off x="0" y="3704744"/>
            <a:ext cx="12208705" cy="30267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Box 11"/>
          <p:cNvSpPr/>
          <p:nvPr/>
        </p:nvSpPr>
        <p:spPr>
          <a:xfrm>
            <a:off x="243719" y="368280"/>
            <a:ext cx="11264339" cy="222992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CONSISTENCY with TSDD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8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§20-8.10 Architectural Standards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spcBef>
                <a:spcPts val="12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b="0" u="none" strike="noStrike" dirty="0">
                <a:solidFill>
                  <a:schemeClr val="dk1"/>
                </a:solidFill>
                <a:effectLst/>
                <a:uFillTx/>
                <a:latin typeface="Century Gothic"/>
                <a:ea typeface="Hei"/>
              </a:rPr>
              <a:t>LEED Silver certification attainment</a:t>
            </a:r>
          </a:p>
          <a:p>
            <a:pPr marL="285840" indent="-285840"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window glazing meets requirements</a:t>
            </a:r>
          </a:p>
          <a:p>
            <a:pPr marL="285840" indent="-285840">
              <a:spcBef>
                <a:spcPts val="3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n-US" sz="2000" dirty="0">
                <a:solidFill>
                  <a:schemeClr val="dk1"/>
                </a:solidFill>
                <a:latin typeface="Century Gothic"/>
                <a:ea typeface="Hei"/>
              </a:rPr>
              <a:t>garage screening will apply to AIPP</a:t>
            </a:r>
            <a:endParaRPr lang="en-US" dirty="0">
              <a:solidFill>
                <a:srgbClr val="000000"/>
              </a:solidFill>
              <a:latin typeface="Arial"/>
              <a:ea typeface="He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C64003-4A00-6E05-1D03-017128866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15" y="2811237"/>
            <a:ext cx="10173496" cy="40091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FE26C9-F73C-3155-56D1-60A153F963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282" y="37619"/>
            <a:ext cx="5993718" cy="339138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Box 11"/>
          <p:cNvSpPr/>
          <p:nvPr/>
        </p:nvSpPr>
        <p:spPr>
          <a:xfrm>
            <a:off x="243720" y="368280"/>
            <a:ext cx="1159380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VARIANCE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Box 2"/>
          <p:cNvSpPr/>
          <p:nvPr/>
        </p:nvSpPr>
        <p:spPr>
          <a:xfrm>
            <a:off x="178560" y="1127317"/>
            <a:ext cx="11658960" cy="60771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</a:pPr>
            <a:r>
              <a:rPr lang="en-US" sz="2800" b="1" dirty="0">
                <a:solidFill>
                  <a:schemeClr val="dk1"/>
                </a:solidFill>
                <a:latin typeface="Century Gothic"/>
              </a:rPr>
              <a:t>Five Criteria to be found in affirmative – Section 20-5.9(H)</a:t>
            </a:r>
          </a:p>
          <a:p>
            <a:pPr marL="457200" indent="-457200" defTabSz="9144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AutoNum type="arabicPeriod"/>
            </a:pPr>
            <a:r>
              <a:rPr lang="en-US" sz="2800" dirty="0">
                <a:solidFill>
                  <a:schemeClr val="dk1"/>
                </a:solidFill>
                <a:latin typeface="Century Gothic"/>
              </a:rPr>
              <a:t>Variance is necessary to relieve particular, extraordinary conditions relating to property</a:t>
            </a:r>
          </a:p>
          <a:p>
            <a:pPr marL="457200" indent="-457200" defTabSz="9144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AutoNum type="arabicPeriod"/>
            </a:pPr>
            <a:r>
              <a:rPr lang="en-US" sz="280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Denial of variance results in hardship to the owner</a:t>
            </a:r>
          </a:p>
          <a:p>
            <a:pPr marL="457200" indent="-457200" defTabSz="9144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AutoNum type="arabicPeriod"/>
            </a:pPr>
            <a:r>
              <a:rPr lang="en-US" sz="2800" dirty="0">
                <a:solidFill>
                  <a:schemeClr val="dk1"/>
                </a:solidFill>
                <a:latin typeface="Century Gothic"/>
              </a:rPr>
              <a:t>Extraordinary conditions not resulting from actions of owner</a:t>
            </a:r>
          </a:p>
          <a:p>
            <a:pPr marL="457200" indent="-457200" defTabSz="9144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AutoNum type="arabicPeriod"/>
            </a:pPr>
            <a:r>
              <a:rPr lang="en-US" sz="280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Request is the minimum necessary to make possible, reasonable use of property.</a:t>
            </a:r>
          </a:p>
          <a:p>
            <a:pPr marL="457200" indent="-457200" defTabSz="9144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  <a:buAutoNum type="arabicPeriod"/>
            </a:pPr>
            <a:r>
              <a:rPr lang="en-US" sz="280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Approval of variance is not inconsistent with the general intent of LDC and not injurious to the general welfare of the  neighborhood</a:t>
            </a:r>
          </a:p>
          <a:p>
            <a:pPr marL="457200" indent="-45720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AutoNum type="arabicPeriod"/>
            </a:pPr>
            <a:endParaRPr lang="en-US" sz="2400" b="1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EC840-C579-3A3F-6ECF-287CEF95F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Box 11">
            <a:extLst>
              <a:ext uri="{FF2B5EF4-FFF2-40B4-BE49-F238E27FC236}">
                <a16:creationId xmlns:a16="http://schemas.microsoft.com/office/drawing/2014/main" id="{62BDE4EC-37AA-F236-6327-DC469A5BC345}"/>
              </a:ext>
            </a:extLst>
          </p:cNvPr>
          <p:cNvSpPr/>
          <p:nvPr/>
        </p:nvSpPr>
        <p:spPr>
          <a:xfrm>
            <a:off x="243720" y="368280"/>
            <a:ext cx="1159380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VARIANCE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Box 2">
            <a:extLst>
              <a:ext uri="{FF2B5EF4-FFF2-40B4-BE49-F238E27FC236}">
                <a16:creationId xmlns:a16="http://schemas.microsoft.com/office/drawing/2014/main" id="{846654BB-C007-A8C3-200F-1F9A61CFBFD2}"/>
              </a:ext>
            </a:extLst>
          </p:cNvPr>
          <p:cNvSpPr/>
          <p:nvPr/>
        </p:nvSpPr>
        <p:spPr>
          <a:xfrm>
            <a:off x="178560" y="996739"/>
            <a:ext cx="11658960" cy="252231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63550" indent="-46355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</a:pPr>
            <a:r>
              <a:rPr lang="en-US" sz="2400" b="1" dirty="0">
                <a:solidFill>
                  <a:schemeClr val="dk1"/>
                </a:solidFill>
                <a:latin typeface="Century Gothic"/>
              </a:rPr>
              <a:t>1. 	Variance is necessary to relieve particular extraordinary conditions relating to property</a:t>
            </a:r>
          </a:p>
          <a:p>
            <a:pPr marL="914400" lvl="1" indent="-457200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dk1"/>
                </a:solidFill>
                <a:latin typeface="Century Gothic"/>
              </a:rPr>
              <a:t>transition area limitation from 75-foot transition: Level 4, 5, 6 are 125 feet deep</a:t>
            </a:r>
          </a:p>
          <a:p>
            <a:pPr marL="914400" lvl="1" indent="-457200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dk1"/>
                </a:solidFill>
                <a:latin typeface="Century Gothic"/>
              </a:rPr>
              <a:t>garage limited to have access away from single-family use</a:t>
            </a:r>
          </a:p>
          <a:p>
            <a:pPr marL="914400" lvl="1" indent="-457200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dk1"/>
                </a:solidFill>
                <a:latin typeface="Century Gothic"/>
              </a:rPr>
              <a:t>garage is located on Red Road in the middle of the project to reduce neighborhood traffic intrusion</a:t>
            </a:r>
          </a:p>
          <a:p>
            <a:pPr marL="914400" lvl="1" indent="-457200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dk1"/>
                </a:solidFill>
                <a:latin typeface="Century Gothic"/>
              </a:rPr>
              <a:t>linear organization of building: garage needs to connect at each floor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AB39C1-9CB0-19FC-6028-127EF8746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1" b="11462"/>
          <a:stretch>
            <a:fillRect/>
          </a:stretch>
        </p:blipFill>
        <p:spPr>
          <a:xfrm>
            <a:off x="1141937" y="3519053"/>
            <a:ext cx="8708119" cy="333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553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9EA07-880B-A907-7B6B-0B3A2CD17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Box 11">
            <a:extLst>
              <a:ext uri="{FF2B5EF4-FFF2-40B4-BE49-F238E27FC236}">
                <a16:creationId xmlns:a16="http://schemas.microsoft.com/office/drawing/2014/main" id="{EEF42C2E-06D3-A31C-9C7C-D0A2FA40B7F4}"/>
              </a:ext>
            </a:extLst>
          </p:cNvPr>
          <p:cNvSpPr/>
          <p:nvPr/>
        </p:nvSpPr>
        <p:spPr>
          <a:xfrm>
            <a:off x="243720" y="368280"/>
            <a:ext cx="1159380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VARIANCE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Box 2">
            <a:extLst>
              <a:ext uri="{FF2B5EF4-FFF2-40B4-BE49-F238E27FC236}">
                <a16:creationId xmlns:a16="http://schemas.microsoft.com/office/drawing/2014/main" id="{F2A2A403-D632-6A9C-10C7-76E4FCE7A9BF}"/>
              </a:ext>
            </a:extLst>
          </p:cNvPr>
          <p:cNvSpPr/>
          <p:nvPr/>
        </p:nvSpPr>
        <p:spPr>
          <a:xfrm>
            <a:off x="178560" y="996739"/>
            <a:ext cx="11658960" cy="209142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7663" indent="-347663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</a:pPr>
            <a:r>
              <a:rPr lang="en-US" sz="2400" b="1" dirty="0">
                <a:solidFill>
                  <a:schemeClr val="dk1"/>
                </a:solidFill>
                <a:latin typeface="Century Gothic"/>
              </a:rPr>
              <a:t>2. Denial of the variance would result in hardship to the owner.</a:t>
            </a:r>
          </a:p>
          <a:p>
            <a:pPr marL="347663" indent="-347663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</a:pPr>
            <a:r>
              <a:rPr lang="en-US" sz="2400" b="1" dirty="0">
                <a:solidFill>
                  <a:schemeClr val="dk1"/>
                </a:solidFill>
                <a:latin typeface="Century Gothic"/>
              </a:rPr>
              <a:t>	Hardship results if the restriction of the zoning ordinance when applied to a particular property becomes arbitrary, confiscatory, or unduly oppressive because the conditions that distinguish it from other properties under similar zoning restrictions.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7EC6B1-62D9-A996-BABA-63A498113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9" t="55359" r="21217" b="16793"/>
          <a:stretch>
            <a:fillRect/>
          </a:stretch>
        </p:blipFill>
        <p:spPr>
          <a:xfrm>
            <a:off x="590309" y="3797864"/>
            <a:ext cx="7187878" cy="29715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811C96-BBE2-28FC-746B-5BE097444551}"/>
              </a:ext>
            </a:extLst>
          </p:cNvPr>
          <p:cNvSpPr txBox="1"/>
          <p:nvPr/>
        </p:nvSpPr>
        <p:spPr>
          <a:xfrm>
            <a:off x="4700100" y="3074151"/>
            <a:ext cx="32548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Floor Plate restriction applies here and all of TSDD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13EEA-9044-9374-BD8C-E6F8568F224B}"/>
              </a:ext>
            </a:extLst>
          </p:cNvPr>
          <p:cNvSpPr txBox="1"/>
          <p:nvPr/>
        </p:nvSpPr>
        <p:spPr>
          <a:xfrm>
            <a:off x="486927" y="3060136"/>
            <a:ext cx="3639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Transition restriction applies here and only transition areas</a:t>
            </a:r>
          </a:p>
        </p:txBody>
      </p: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A901A329-ED22-1A13-372A-84405A90496F}"/>
              </a:ext>
            </a:extLst>
          </p:cNvPr>
          <p:cNvCxnSpPr>
            <a:cxnSpLocks/>
          </p:cNvCxnSpPr>
          <p:nvPr/>
        </p:nvCxnSpPr>
        <p:spPr>
          <a:xfrm rot="16200000" flipH="1">
            <a:off x="1115623" y="3869061"/>
            <a:ext cx="1780881" cy="1396252"/>
          </a:xfrm>
          <a:prstGeom prst="curvedConnector3">
            <a:avLst>
              <a:gd name="adj1" fmla="val 50000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7A618D36-DC98-0680-B35F-27180F3FACA7}"/>
              </a:ext>
            </a:extLst>
          </p:cNvPr>
          <p:cNvCxnSpPr>
            <a:cxnSpLocks/>
            <a:stCxn id="7" idx="1"/>
          </p:cNvCxnSpPr>
          <p:nvPr/>
        </p:nvCxnSpPr>
        <p:spPr>
          <a:xfrm rot="10800000" flipH="1" flipV="1">
            <a:off x="4700100" y="3428094"/>
            <a:ext cx="430438" cy="1721062"/>
          </a:xfrm>
          <a:prstGeom prst="curvedConnector4">
            <a:avLst>
              <a:gd name="adj1" fmla="val -53109"/>
              <a:gd name="adj2" fmla="val 60283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E4131C5-BDA8-369D-E68D-8A7AA97E4B85}"/>
              </a:ext>
            </a:extLst>
          </p:cNvPr>
          <p:cNvCxnSpPr>
            <a:cxnSpLocks/>
          </p:cNvCxnSpPr>
          <p:nvPr/>
        </p:nvCxnSpPr>
        <p:spPr>
          <a:xfrm>
            <a:off x="2667000" y="5149160"/>
            <a:ext cx="4312920" cy="0"/>
          </a:xfrm>
          <a:prstGeom prst="line">
            <a:avLst/>
          </a:prstGeom>
          <a:ln w="698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1C8D850-7110-FC8A-188F-02C63727BDB3}"/>
              </a:ext>
            </a:extLst>
          </p:cNvPr>
          <p:cNvCxnSpPr>
            <a:cxnSpLocks/>
          </p:cNvCxnSpPr>
          <p:nvPr/>
        </p:nvCxnSpPr>
        <p:spPr>
          <a:xfrm flipV="1">
            <a:off x="754380" y="5457628"/>
            <a:ext cx="6248400" cy="62920"/>
          </a:xfrm>
          <a:prstGeom prst="line">
            <a:avLst/>
          </a:prstGeom>
          <a:ln w="698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8">
            <a:extLst>
              <a:ext uri="{FF2B5EF4-FFF2-40B4-BE49-F238E27FC236}">
                <a16:creationId xmlns:a16="http://schemas.microsoft.com/office/drawing/2014/main" id="{86FC0F04-053B-8EB8-9BA5-EAF13F503EAB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804899" y="2743200"/>
            <a:ext cx="4149391" cy="4026177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" name="Rounded Rectangle 2">
            <a:extLst>
              <a:ext uri="{FF2B5EF4-FFF2-40B4-BE49-F238E27FC236}">
                <a16:creationId xmlns:a16="http://schemas.microsoft.com/office/drawing/2014/main" id="{038FB531-8E19-11F8-6F55-BD0EA60D542F}"/>
              </a:ext>
            </a:extLst>
          </p:cNvPr>
          <p:cNvSpPr/>
          <p:nvPr/>
        </p:nvSpPr>
        <p:spPr>
          <a:xfrm rot="5236237">
            <a:off x="11273549" y="3016816"/>
            <a:ext cx="575062" cy="26535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112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841A1-AAF9-7CF3-492B-D7205B2DC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Box 11">
            <a:extLst>
              <a:ext uri="{FF2B5EF4-FFF2-40B4-BE49-F238E27FC236}">
                <a16:creationId xmlns:a16="http://schemas.microsoft.com/office/drawing/2014/main" id="{243AD612-A5E8-F432-03DB-AA303FE05554}"/>
              </a:ext>
            </a:extLst>
          </p:cNvPr>
          <p:cNvSpPr/>
          <p:nvPr/>
        </p:nvSpPr>
        <p:spPr>
          <a:xfrm>
            <a:off x="243720" y="368280"/>
            <a:ext cx="1159380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VARIANCE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Box 2">
            <a:extLst>
              <a:ext uri="{FF2B5EF4-FFF2-40B4-BE49-F238E27FC236}">
                <a16:creationId xmlns:a16="http://schemas.microsoft.com/office/drawing/2014/main" id="{E185627C-4494-95B8-0580-993B31F2FD99}"/>
              </a:ext>
            </a:extLst>
          </p:cNvPr>
          <p:cNvSpPr/>
          <p:nvPr/>
        </p:nvSpPr>
        <p:spPr>
          <a:xfrm>
            <a:off x="178560" y="996739"/>
            <a:ext cx="1165896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63550" indent="-463550" defTabSz="914400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+mj-lt"/>
              <a:buAutoNum type="arabicPeriod" startAt="3"/>
            </a:pPr>
            <a:r>
              <a:rPr lang="en-US" sz="2400" b="1" dirty="0">
                <a:solidFill>
                  <a:schemeClr val="dk1"/>
                </a:solidFill>
                <a:latin typeface="Century Gothic"/>
              </a:rPr>
              <a:t>Extraordinary conditions and circumstances are not the result of the owner’s</a:t>
            </a:r>
            <a:r>
              <a:rPr lang="en-US" sz="2200" b="1" dirty="0">
                <a:solidFill>
                  <a:schemeClr val="dk1"/>
                </a:solidFill>
                <a:latin typeface="Century Gothic"/>
              </a:rPr>
              <a:t> action</a:t>
            </a:r>
            <a:endParaRPr lang="en-US" sz="2200" dirty="0">
              <a:solidFill>
                <a:schemeClr val="dk1"/>
              </a:solidFill>
              <a:latin typeface="Century Gothic"/>
            </a:endParaRPr>
          </a:p>
          <a:p>
            <a:pPr marL="914400" lvl="1" indent="-457200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dk1"/>
                </a:solidFill>
                <a:latin typeface="Century Gothic"/>
              </a:rPr>
              <a:t>a garage attached to residences at each level is normal and safe</a:t>
            </a:r>
          </a:p>
          <a:p>
            <a:pPr marL="914400" lvl="1" indent="-457200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dk1"/>
                </a:solidFill>
                <a:latin typeface="Century Gothic"/>
              </a:rPr>
              <a:t>design reacts to the need to reduce neighborhood traffic intrusion</a:t>
            </a:r>
          </a:p>
          <a:p>
            <a:pPr marL="914400" lvl="1" indent="-457200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dk1"/>
                </a:solidFill>
                <a:latin typeface="Century Gothic"/>
              </a:rPr>
              <a:t>and locate garage access away from intersections</a:t>
            </a:r>
          </a:p>
          <a:p>
            <a:pPr marL="914400" lvl="1" indent="-457200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dk1"/>
                </a:solidFill>
                <a:latin typeface="Century Gothic"/>
              </a:rPr>
              <a:t>relief would be possible if the use were different</a:t>
            </a:r>
          </a:p>
          <a:p>
            <a:pPr marL="914400" lvl="1" indent="-457200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dk1"/>
                </a:solidFill>
                <a:latin typeface="Century Gothic"/>
              </a:rPr>
              <a:t>conditions result from inherent requirements of TSDD code that in combination cause extraordinary conditions that although not unique, are extraordinary.</a:t>
            </a: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C7B8DF9E-D5E5-3C1C-CA03-BD8600792BF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221283" y="3857607"/>
            <a:ext cx="2908785" cy="28224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" name="Picture 2">
            <a:extLst>
              <a:ext uri="{FF2B5EF4-FFF2-40B4-BE49-F238E27FC236}">
                <a16:creationId xmlns:a16="http://schemas.microsoft.com/office/drawing/2014/main" id="{B48213F1-9714-4DA9-3634-8795B80A367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095931" y="3857607"/>
            <a:ext cx="2908785" cy="2822409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1FD7C25-B831-3CFD-3B2C-291BFAAA5B8F}"/>
              </a:ext>
            </a:extLst>
          </p:cNvPr>
          <p:cNvSpPr/>
          <p:nvPr/>
        </p:nvSpPr>
        <p:spPr>
          <a:xfrm rot="5236237">
            <a:off x="5491823" y="4126085"/>
            <a:ext cx="379610" cy="16163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9" name="Rounded Rectangle 2">
            <a:extLst>
              <a:ext uri="{FF2B5EF4-FFF2-40B4-BE49-F238E27FC236}">
                <a16:creationId xmlns:a16="http://schemas.microsoft.com/office/drawing/2014/main" id="{9AF2F4AD-0087-7FC5-971F-CA733795BAC9}"/>
              </a:ext>
            </a:extLst>
          </p:cNvPr>
          <p:cNvSpPr/>
          <p:nvPr/>
        </p:nvSpPr>
        <p:spPr>
          <a:xfrm rot="5236237">
            <a:off x="8633931" y="4100448"/>
            <a:ext cx="379610" cy="161638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1332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DC140-45FB-BA7C-5EA0-61BF108BB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Box 11">
            <a:extLst>
              <a:ext uri="{FF2B5EF4-FFF2-40B4-BE49-F238E27FC236}">
                <a16:creationId xmlns:a16="http://schemas.microsoft.com/office/drawing/2014/main" id="{B359A468-DA27-5605-C306-8C2F82C67101}"/>
              </a:ext>
            </a:extLst>
          </p:cNvPr>
          <p:cNvSpPr/>
          <p:nvPr/>
        </p:nvSpPr>
        <p:spPr>
          <a:xfrm>
            <a:off x="243720" y="368280"/>
            <a:ext cx="1159380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VARIANCE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Box 2">
            <a:extLst>
              <a:ext uri="{FF2B5EF4-FFF2-40B4-BE49-F238E27FC236}">
                <a16:creationId xmlns:a16="http://schemas.microsoft.com/office/drawing/2014/main" id="{412ABDBC-4CD0-78E5-C707-1E27EF24265A}"/>
              </a:ext>
            </a:extLst>
          </p:cNvPr>
          <p:cNvSpPr/>
          <p:nvPr/>
        </p:nvSpPr>
        <p:spPr>
          <a:xfrm>
            <a:off x="178560" y="1309255"/>
            <a:ext cx="11658960" cy="184520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63550" indent="-463550">
              <a:spcBef>
                <a:spcPts val="1199"/>
              </a:spcBef>
              <a:buClr>
                <a:srgbClr val="000000"/>
              </a:buClr>
            </a:pPr>
            <a:r>
              <a:rPr lang="en-US" sz="2400" b="1" dirty="0">
                <a:solidFill>
                  <a:schemeClr val="dk1"/>
                </a:solidFill>
                <a:latin typeface="Century Gothic"/>
              </a:rPr>
              <a:t>4. 	Request is the minimum necessary to make possible, reasonable use of property.</a:t>
            </a:r>
          </a:p>
          <a:p>
            <a:pPr marL="914400" lvl="1" indent="-457200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dk1"/>
                </a:solidFill>
                <a:latin typeface="Century Gothic"/>
              </a:rPr>
              <a:t>variance for 5</a:t>
            </a:r>
            <a:r>
              <a:rPr lang="en-US" sz="2200" baseline="30000" dirty="0">
                <a:solidFill>
                  <a:schemeClr val="dk1"/>
                </a:solidFill>
                <a:latin typeface="Century Gothic"/>
              </a:rPr>
              <a:t>th</a:t>
            </a:r>
            <a:r>
              <a:rPr lang="en-US" sz="2200" dirty="0">
                <a:solidFill>
                  <a:schemeClr val="dk1"/>
                </a:solidFill>
                <a:latin typeface="Century Gothic"/>
              </a:rPr>
              <a:t> and 6</a:t>
            </a:r>
            <a:r>
              <a:rPr lang="en-US" sz="2200" baseline="30000" dirty="0">
                <a:solidFill>
                  <a:schemeClr val="dk1"/>
                </a:solidFill>
                <a:latin typeface="Century Gothic"/>
              </a:rPr>
              <a:t>th</a:t>
            </a:r>
            <a:r>
              <a:rPr lang="en-US" sz="2200" dirty="0">
                <a:solidFill>
                  <a:schemeClr val="dk1"/>
                </a:solidFill>
                <a:latin typeface="Century Gothic"/>
              </a:rPr>
              <a:t> floor is no greater than the floor area of the 4</a:t>
            </a:r>
            <a:r>
              <a:rPr lang="en-US" sz="2200" baseline="30000" dirty="0">
                <a:solidFill>
                  <a:schemeClr val="dk1"/>
                </a:solidFill>
                <a:latin typeface="Century Gothic"/>
              </a:rPr>
              <a:t>th</a:t>
            </a:r>
            <a:r>
              <a:rPr lang="en-US" sz="2200" dirty="0">
                <a:solidFill>
                  <a:schemeClr val="dk1"/>
                </a:solidFill>
                <a:latin typeface="Century Gothic"/>
              </a:rPr>
              <a:t> floor</a:t>
            </a:r>
          </a:p>
          <a:p>
            <a:pPr marL="914400" lvl="1" indent="-457200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dk1"/>
                </a:solidFill>
                <a:latin typeface="Century Gothic"/>
              </a:rPr>
              <a:t>no other design relief is requested</a:t>
            </a:r>
          </a:p>
          <a:p>
            <a:pPr marL="914400" lvl="1" indent="-457200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dk1"/>
                </a:solidFill>
                <a:latin typeface="Century Gothic"/>
              </a:rPr>
              <a:t>all other aspects of proposal meet TSDD regulations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3143315A-683B-32A9-556E-CB31A93EA791}"/>
              </a:ext>
            </a:extLst>
          </p:cNvPr>
          <p:cNvSpPr/>
          <p:nvPr/>
        </p:nvSpPr>
        <p:spPr>
          <a:xfrm>
            <a:off x="178560" y="3450558"/>
            <a:ext cx="11658960" cy="3230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63550" indent="-463550">
              <a:spcBef>
                <a:spcPts val="1199"/>
              </a:spcBef>
              <a:buClr>
                <a:srgbClr val="000000"/>
              </a:buClr>
            </a:pPr>
            <a:r>
              <a:rPr lang="en-US" sz="2400" b="1" dirty="0">
                <a:solidFill>
                  <a:schemeClr val="dk1"/>
                </a:solidFill>
                <a:latin typeface="Century Gothic"/>
              </a:rPr>
              <a:t>5. 	Approval of variance will not be inconsistent with the general intent and purpose of the land development code and will not be injurious or detrimental to the public welfare</a:t>
            </a:r>
          </a:p>
          <a:p>
            <a:pPr marL="914400" lvl="1" indent="-457200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dk1"/>
                </a:solidFill>
                <a:latin typeface="Century Gothic"/>
              </a:rPr>
              <a:t>request does not create unsafe conditions</a:t>
            </a:r>
          </a:p>
          <a:p>
            <a:pPr marL="914400" lvl="1" indent="-457200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dk1"/>
                </a:solidFill>
                <a:latin typeface="Century Gothic"/>
              </a:rPr>
              <a:t>improves safety and security of internal circulation</a:t>
            </a:r>
          </a:p>
          <a:p>
            <a:pPr marL="914400" lvl="1" indent="-457200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dk1"/>
                </a:solidFill>
                <a:latin typeface="Century Gothic"/>
              </a:rPr>
              <a:t>does not result in separation of building masses for a regulation that was intended to control tower mass for the rest of the TSDD</a:t>
            </a:r>
          </a:p>
          <a:p>
            <a:pPr marL="914400" lvl="1" indent="-457200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dk1"/>
                </a:solidFill>
                <a:latin typeface="Century Gothic"/>
              </a:rPr>
              <a:t>Commission discussion has directed staff to include changes to regulations that would, if adopted, negate the need for this variance request.</a:t>
            </a:r>
          </a:p>
        </p:txBody>
      </p:sp>
    </p:spTree>
    <p:extLst>
      <p:ext uri="{BB962C8B-B14F-4D97-AF65-F5344CB8AC3E}">
        <p14:creationId xmlns:p14="http://schemas.microsoft.com/office/powerpoint/2010/main" val="1261734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F4103-6E87-50DC-C4F7-5EB01BD4B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Box 11">
            <a:extLst>
              <a:ext uri="{FF2B5EF4-FFF2-40B4-BE49-F238E27FC236}">
                <a16:creationId xmlns:a16="http://schemas.microsoft.com/office/drawing/2014/main" id="{0EBF4DE2-5078-DCD2-4D3A-10EF0E885C91}"/>
              </a:ext>
            </a:extLst>
          </p:cNvPr>
          <p:cNvSpPr/>
          <p:nvPr/>
        </p:nvSpPr>
        <p:spPr>
          <a:xfrm>
            <a:off x="243720" y="368280"/>
            <a:ext cx="1159380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600" b="0" u="none" strike="noStrike" dirty="0">
                <a:solidFill>
                  <a:schemeClr val="dk1"/>
                </a:solidFill>
                <a:effectLst/>
                <a:uFillTx/>
                <a:latin typeface="Century Gothic"/>
              </a:rPr>
              <a:t>STAFF RECOMMENDATIONS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Box 2">
            <a:extLst>
              <a:ext uri="{FF2B5EF4-FFF2-40B4-BE49-F238E27FC236}">
                <a16:creationId xmlns:a16="http://schemas.microsoft.com/office/drawing/2014/main" id="{48C50EB7-17D3-6D82-51A1-903D71DA76E8}"/>
              </a:ext>
            </a:extLst>
          </p:cNvPr>
          <p:cNvSpPr/>
          <p:nvPr/>
        </p:nvSpPr>
        <p:spPr>
          <a:xfrm>
            <a:off x="461622" y="2183099"/>
            <a:ext cx="11157995" cy="27069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463550" indent="-463550" algn="ctr">
              <a:spcBef>
                <a:spcPts val="1199"/>
              </a:spcBef>
              <a:buClr>
                <a:srgbClr val="000000"/>
              </a:buClr>
            </a:pPr>
            <a:r>
              <a:rPr lang="en-US" sz="2800" b="1" dirty="0">
                <a:solidFill>
                  <a:schemeClr val="dk1"/>
                </a:solidFill>
                <a:latin typeface="Century Gothic"/>
              </a:rPr>
              <a:t>Recommend for approval of the Large-Scale Special Exception</a:t>
            </a:r>
          </a:p>
          <a:p>
            <a:pPr marL="463550" indent="-463550" algn="ctr">
              <a:spcBef>
                <a:spcPts val="1199"/>
              </a:spcBef>
              <a:buClr>
                <a:srgbClr val="000000"/>
              </a:buClr>
            </a:pPr>
            <a:endParaRPr lang="en-US" sz="2800" b="1" dirty="0">
              <a:solidFill>
                <a:schemeClr val="dk1"/>
              </a:solidFill>
              <a:latin typeface="Century Gothic"/>
            </a:endParaRPr>
          </a:p>
          <a:p>
            <a:pPr marL="463550" indent="-463550" algn="ctr">
              <a:spcBef>
                <a:spcPts val="1199"/>
              </a:spcBef>
              <a:buClr>
                <a:srgbClr val="000000"/>
              </a:buClr>
            </a:pPr>
            <a:endParaRPr lang="en-US" sz="2800" b="1" dirty="0">
              <a:solidFill>
                <a:schemeClr val="dk1"/>
              </a:solidFill>
              <a:latin typeface="Century Gothic"/>
            </a:endParaRPr>
          </a:p>
          <a:p>
            <a:pPr marL="463550" indent="-463550" algn="ctr">
              <a:spcBef>
                <a:spcPts val="1199"/>
              </a:spcBef>
              <a:buClr>
                <a:srgbClr val="000000"/>
              </a:buClr>
            </a:pPr>
            <a:r>
              <a:rPr lang="en-US" sz="2800" b="1" dirty="0">
                <a:solidFill>
                  <a:schemeClr val="dk1"/>
                </a:solidFill>
                <a:latin typeface="Century Gothic"/>
              </a:rPr>
              <a:t>Recommend acceptance of the requested variance for building coverage on the 5</a:t>
            </a:r>
            <a:r>
              <a:rPr lang="en-US" sz="2800" b="1" baseline="30000" dirty="0">
                <a:solidFill>
                  <a:schemeClr val="dk1"/>
                </a:solidFill>
                <a:latin typeface="Century Gothic"/>
              </a:rPr>
              <a:t>th</a:t>
            </a:r>
            <a:r>
              <a:rPr lang="en-US" sz="2800" b="1" dirty="0">
                <a:solidFill>
                  <a:schemeClr val="dk1"/>
                </a:solidFill>
                <a:latin typeface="Century Gothic"/>
              </a:rPr>
              <a:t> and 6</a:t>
            </a:r>
            <a:r>
              <a:rPr lang="en-US" sz="2800" b="1" baseline="30000" dirty="0">
                <a:solidFill>
                  <a:schemeClr val="dk1"/>
                </a:solidFill>
                <a:latin typeface="Century Gothic"/>
              </a:rPr>
              <a:t>th</a:t>
            </a:r>
            <a:r>
              <a:rPr lang="en-US" sz="2800" b="1" dirty="0">
                <a:solidFill>
                  <a:schemeClr val="dk1"/>
                </a:solidFill>
                <a:latin typeface="Century Gothic"/>
              </a:rPr>
              <a:t> floors</a:t>
            </a:r>
          </a:p>
        </p:txBody>
      </p:sp>
    </p:spTree>
    <p:extLst>
      <p:ext uri="{BB962C8B-B14F-4D97-AF65-F5344CB8AC3E}">
        <p14:creationId xmlns:p14="http://schemas.microsoft.com/office/powerpoint/2010/main" val="22702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3279</TotalTime>
  <Words>1333</Words>
  <Application>Microsoft Office PowerPoint</Application>
  <PresentationFormat>Widescreen</PresentationFormat>
  <Paragraphs>267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mark a</dc:creator>
  <dc:description/>
  <cp:lastModifiedBy>Mark Alvarez</cp:lastModifiedBy>
  <cp:revision>51</cp:revision>
  <dcterms:created xsi:type="dcterms:W3CDTF">2025-10-07T01:26:25Z</dcterms:created>
  <dcterms:modified xsi:type="dcterms:W3CDTF">2026-04-21T22:49:29Z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14</vt:i4>
  </property>
  <property fmtid="{D5CDD505-2E9C-101B-9397-08002B2CF9AE}" pid="3" name="PresentationFormat">
    <vt:lpwstr>Widescreen</vt:lpwstr>
  </property>
  <property fmtid="{D5CDD505-2E9C-101B-9397-08002B2CF9AE}" pid="4" name="Slides">
    <vt:i4>14</vt:i4>
  </property>
</Properties>
</file>