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95"/>
    <p:restoredTop sz="94694"/>
  </p:normalViewPr>
  <p:slideViewPr>
    <p:cSldViewPr snapToGrid="0">
      <p:cViewPr varScale="1">
        <p:scale>
          <a:sx n="117" d="100"/>
          <a:sy n="117" d="100"/>
        </p:scale>
        <p:origin x="2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</a:p>
        </p:txBody>
      </p:sp>
      <p:sp>
        <p:nvSpPr>
          <p:cNvPr id="61" name="PlaceHolder 4"/>
          <p:cNvSpPr>
            <a:spLocks noGrp="1"/>
          </p:cNvSpPr>
          <p:nvPr>
            <p:ph type="dt" idx="3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62" name="PlaceHolder 5"/>
          <p:cNvSpPr>
            <a:spLocks noGrp="1"/>
          </p:cNvSpPr>
          <p:nvPr>
            <p:ph type="ftr" idx="3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63" name="PlaceHolder 6"/>
          <p:cNvSpPr>
            <a:spLocks noGrp="1"/>
          </p:cNvSpPr>
          <p:nvPr>
            <p:ph type="sldNum" idx="3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323247ED-D55E-4CB6-9F1A-CBC0B8EDE6C6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27885-8B4B-4A54-9A6A-E201A1DAA492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E2E73E9-A048-4436-9F84-EA61523B4806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E8018BE-2F8A-458E-B0E2-72DD5E3071F9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CA83E0A-A06F-48F4-89B6-C955198D998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EF763-D877-2FD1-B196-F54D66F8C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>
            <a:extLst>
              <a:ext uri="{FF2B5EF4-FFF2-40B4-BE49-F238E27FC236}">
                <a16:creationId xmlns:a16="http://schemas.microsoft.com/office/drawing/2014/main" id="{2D3B5676-7AC2-EAB3-2F3F-8D6EC18E87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41" name="PlaceHolder 2">
            <a:extLst>
              <a:ext uri="{FF2B5EF4-FFF2-40B4-BE49-F238E27FC236}">
                <a16:creationId xmlns:a16="http://schemas.microsoft.com/office/drawing/2014/main" id="{FF887FA6-7DDE-1BD9-9DFC-08C2990DFAA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PlaceHolder 3">
            <a:extLst>
              <a:ext uri="{FF2B5EF4-FFF2-40B4-BE49-F238E27FC236}">
                <a16:creationId xmlns:a16="http://schemas.microsoft.com/office/drawing/2014/main" id="{2158B911-9643-BAD7-14FB-2B1696F02DBA}"/>
              </a:ext>
            </a:extLst>
          </p:cNvPr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CA83E0A-A06F-48F4-89B6-C955198D998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5427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EABF3B8-23E0-47B1-B14B-5312F1F60CFD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09490F9-1DEF-4C66-BE16-A3D20C1A605E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3CA1398-E497-4BD9-9581-AC780FB9ADF8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EB5C8F4-BFD5-4DBF-A714-10D4373EFC00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5558BFC-CB4B-4B80-8D57-42F2DA71914C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sldNum" idx="4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BA66A14-A6D4-4D8D-89B1-A1E69609A308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CF36F85-F60F-4011-B9EF-768AA8958869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A09C29F-D230-44B9-B3D8-18F2ED18BA20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D17446E-A624-4C6A-B407-F07ECF89A84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40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40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6C08429-E6B8-4670-B26A-C6FAF673CBF5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6640" cy="82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6640" cy="3683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200" cy="82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200" cy="3683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6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7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3" name="PlaceHolder 8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3A52439-6D9E-4212-B293-9593387A2D7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DB2CD56-3C36-41FF-8B6D-B9AE851AD54D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191511E-8D20-4182-B0EA-9F57D8D40F49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200" cy="159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120" cy="4872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200" cy="381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6" name="PlaceHolder 6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A25474A-1AA0-4C0C-A3F8-587D10D56C6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200" cy="159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120" cy="4872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200" cy="381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2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846AF27-C40C-41D1-B16E-AFC92630A5EB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6" name="PlaceHolder 4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42EABAB-DE27-4525-8A98-53F2B23723A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FC5EA66-5B90-4E77-B2C2-C85C80365E7C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000" cy="58107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160" cy="58107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7" name="PlaceHolder 5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F3B7EC8-0861-4B16-B61F-B1AB509FF93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2" name="PlaceHolder 5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A65EBAE-B518-43EE-8CBD-7060B86E299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520" cy="2851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4520" cy="149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7" name="PlaceHolder 5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6E61137-1419-40C7-87B7-0C1486A691A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0ahUKEwic5dHAzK_PAhXJ5CYKHQzMAvcQjRwIBw&amp;url=http://www.wadads.com/portfolio/bobo-project/&amp;psig=AFQjCNH2KY40EFLeZYC4j8KbhA5TOfteQw&amp;ust=147506739209292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8"/>
          <p:cNvSpPr/>
          <p:nvPr/>
        </p:nvSpPr>
        <p:spPr>
          <a:xfrm>
            <a:off x="-9791" y="23378"/>
            <a:ext cx="12201789" cy="3088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Dvisory B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6" name="Picture 4" descr="Image result for city of south miami">
            <a:hlinkClick r:id="rId3"/>
          </p:cNvPr>
          <p:cNvPicPr/>
          <p:nvPr/>
        </p:nvPicPr>
        <p:blipFill>
          <a:blip r:embed="rId4"/>
          <a:srcRect l="2423" t="23226" r="2148" b="32009"/>
          <a:stretch/>
        </p:blipFill>
        <p:spPr>
          <a:xfrm>
            <a:off x="212040" y="0"/>
            <a:ext cx="4861800" cy="1840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" name="Picture 6" descr="Image result for city of south miami">
            <a:hlinkClick r:id="rId3"/>
          </p:cNvPr>
          <p:cNvPicPr/>
          <p:nvPr/>
        </p:nvPicPr>
        <p:blipFill>
          <a:blip r:embed="rId5"/>
          <a:srcRect l="9844" t="67973" r="8260" b="25937"/>
          <a:stretch/>
        </p:blipFill>
        <p:spPr>
          <a:xfrm>
            <a:off x="156240" y="2073600"/>
            <a:ext cx="4897440" cy="36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" name="TextBox 11"/>
          <p:cNvSpPr/>
          <p:nvPr/>
        </p:nvSpPr>
        <p:spPr>
          <a:xfrm>
            <a:off x="5529943" y="239110"/>
            <a:ext cx="6662057" cy="261464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Design Review Board J</a:t>
            </a:r>
            <a:r>
              <a:rPr lang="en-US" sz="2800" dirty="0">
                <a:solidFill>
                  <a:schemeClr val="dk1"/>
                </a:solidFill>
                <a:latin typeface="Century Gothic"/>
              </a:rPr>
              <a:t>anuary 6</a:t>
            </a: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, 2026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PAB # 2026-02</a:t>
            </a:r>
            <a:endParaRPr lang="en-US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200" b="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defTabSz="914400">
              <a:lnSpc>
                <a:spcPct val="100000"/>
              </a:lnSpc>
            </a:pPr>
            <a:r>
              <a:rPr lang="en-US" sz="32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Large-Scale Development</a:t>
            </a:r>
            <a:endParaRPr lang="en-US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32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Special Exception</a:t>
            </a:r>
            <a:endParaRPr lang="en-US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32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Site Plan Review</a:t>
            </a:r>
            <a:endParaRPr lang="en-US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3A128D-E46B-9DA1-D592-195B97F1D2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170" y="3111667"/>
            <a:ext cx="9529869" cy="3771222"/>
          </a:xfrm>
          <a:prstGeom prst="rect">
            <a:avLst/>
          </a:prstGeom>
          <a:ln w="25400" cmpd="thickThin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11"/>
          <p:cNvSpPr/>
          <p:nvPr/>
        </p:nvSpPr>
        <p:spPr>
          <a:xfrm>
            <a:off x="211380" y="254720"/>
            <a:ext cx="4468680" cy="63387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LOCATION: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6404 &amp; 6504 Red Road</a:t>
            </a: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full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block: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10795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	e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ast of Red Road</a:t>
            </a: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10795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	east of SW 57</a:t>
            </a:r>
            <a:r>
              <a:rPr lang="en-US" sz="2000" baseline="30000" dirty="0">
                <a:solidFill>
                  <a:schemeClr val="dk1"/>
                </a:solidFill>
                <a:latin typeface="Century Gothic"/>
                <a:ea typeface="Hei"/>
              </a:rPr>
              <a:t>th</a:t>
            </a: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 Court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10795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north of SW 66the Steet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10795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south of SW </a:t>
            </a: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64</a:t>
            </a:r>
            <a:r>
              <a:rPr lang="en-US" sz="2000" b="0" u="none" strike="noStrike" baseline="30000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th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Street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2.73 acres, </a:t>
            </a: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119,086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sq. ft.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Existing Use:	48 apartments</a:t>
            </a: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		RM-18 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307512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FLUM Designation:	TSD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3075120" algn="l"/>
              </a:tabLst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307512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Zoning Designation:	TSDD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307512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TSDD Sub-Zone:	TSNA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DEB4FE-1EC8-0D7B-7625-BEC8F9C44D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84"/>
          <a:stretch>
            <a:fillRect/>
          </a:stretch>
        </p:blipFill>
        <p:spPr>
          <a:xfrm>
            <a:off x="5421087" y="-1080"/>
            <a:ext cx="6770914" cy="6858000"/>
          </a:xfrm>
          <a:prstGeom prst="rect">
            <a:avLst/>
          </a:prstGeom>
          <a:ln w="25400" cmpd="thickThin">
            <a:solidFill>
              <a:schemeClr val="tx1"/>
            </a:solidFill>
          </a:ln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C4A12FA-B937-8A77-B9C4-7CAED9303E31}"/>
              </a:ext>
            </a:extLst>
          </p:cNvPr>
          <p:cNvSpPr/>
          <p:nvPr/>
        </p:nvSpPr>
        <p:spPr>
          <a:xfrm rot="21448510">
            <a:off x="8280562" y="1294399"/>
            <a:ext cx="1299819" cy="353904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/>
              <a:t>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11"/>
          <p:cNvSpPr/>
          <p:nvPr/>
        </p:nvSpPr>
        <p:spPr>
          <a:xfrm>
            <a:off x="393120" y="215280"/>
            <a:ext cx="8064000" cy="63079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CONTEXT: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646440" algn="l"/>
              </a:tabLst>
            </a:pP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1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North:	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Hardee Road / Brescia Av., SW 64</a:t>
            </a:r>
            <a:r>
              <a:rPr lang="en-US" sz="1600" b="0" u="none" strike="noStrike" baseline="30000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th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Street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Uses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2 s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ingle-family homes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FLUM	Miami-Dade 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High-Density Residential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Zoned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Miami-Dade RU-1Z &amp; RU-4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Height Permitted	9 stories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1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South:	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SW 66</a:t>
            </a:r>
            <a:r>
              <a:rPr lang="en-US" sz="1600" b="0" u="none" strike="noStrike" baseline="30000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th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Street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Uses	Red Road Commons - 404 living units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FLUM 	TSD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Zoned 	PUD-M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Height Permitted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5 stories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1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East: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Red Road, 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SW 57</a:t>
            </a:r>
            <a:r>
              <a:rPr lang="en-US" sz="1600" b="0" u="none" strike="noStrike" baseline="30000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th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Avenue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Uses:	University of Miami</a:t>
            </a: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dirty="0">
                <a:solidFill>
                  <a:schemeClr val="dk1"/>
                </a:solidFill>
                <a:latin typeface="Century Gothic"/>
              </a:rPr>
              <a:t>		Lau Founders Hall, Studio Arts Building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Land Development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City of Coral Gales. UM Master Plan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1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West: 	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SW 57</a:t>
            </a:r>
            <a:r>
              <a:rPr lang="en-US" sz="1600" b="0" u="none" strike="noStrike" baseline="30000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th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Court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Uses	T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en 1-story, single-family homes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FLUM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Single-Family Residential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Zoned	RS-4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Height Permitted	2 stories and 25 feet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E75E91-22D4-271B-65AF-B04A16AEFF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6" b="11837"/>
          <a:stretch>
            <a:fillRect/>
          </a:stretch>
        </p:blipFill>
        <p:spPr bwMode="auto">
          <a:xfrm>
            <a:off x="8079956" y="598714"/>
            <a:ext cx="3807426" cy="1632857"/>
          </a:xfrm>
          <a:prstGeom prst="rect">
            <a:avLst/>
          </a:prstGeom>
          <a:ln w="25400" cap="flat" cmpd="thickThin" algn="ctr">
            <a:noFill/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B285BC-9A56-D767-B4B6-57B0F6F76B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281"/>
          <a:stretch>
            <a:fillRect/>
          </a:stretch>
        </p:blipFill>
        <p:spPr bwMode="auto">
          <a:xfrm>
            <a:off x="8079956" y="2328651"/>
            <a:ext cx="3807426" cy="1501624"/>
          </a:xfrm>
          <a:prstGeom prst="rect">
            <a:avLst/>
          </a:prstGeom>
          <a:ln w="25400" cap="flat" cmpd="thickThin" algn="ctr">
            <a:noFill/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7B8E20-2B97-2B80-0AD4-E8F9B169AD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51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56" y="3919276"/>
            <a:ext cx="3807426" cy="1414308"/>
          </a:xfrm>
          <a:prstGeom prst="rect">
            <a:avLst/>
          </a:prstGeom>
          <a:ln w="25400" cmpd="thickThin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2F76F8-D02B-AF77-3273-335ED3758AA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9"/>
          <a:stretch>
            <a:fillRect/>
          </a:stretch>
        </p:blipFill>
        <p:spPr>
          <a:xfrm>
            <a:off x="8079956" y="5422585"/>
            <a:ext cx="3838126" cy="1326558"/>
          </a:xfrm>
          <a:prstGeom prst="rect">
            <a:avLst/>
          </a:prstGeom>
          <a:ln w="25400" cmpd="thickThin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9C17AF-9CF3-AA66-58B3-9E0E2AC01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078" y="791988"/>
            <a:ext cx="7395922" cy="606601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7" name="TextBox 11"/>
          <p:cNvSpPr/>
          <p:nvPr/>
        </p:nvSpPr>
        <p:spPr>
          <a:xfrm>
            <a:off x="244799" y="287000"/>
            <a:ext cx="4897811" cy="649263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COMPATIBILITY: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Land use is student housing</a:t>
            </a: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Permitted use in TSDD Ordinance 28-25-2541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Walking distance to the University of Miami</a:t>
            </a:r>
          </a:p>
          <a:p>
            <a:pPr marL="343080" indent="-343080"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Walking distance to the South Miami Metrorail Station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Provides density of residences to populate downtown South Miami and support TSDD goals</a:t>
            </a:r>
          </a:p>
          <a:p>
            <a:pPr marL="801688" indent="-334963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pos="909638" algn="l"/>
                <a:tab pos="364490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Transit to work, 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esp. Miami CBD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01688" lvl="1" indent="-334963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pos="909638" algn="l"/>
                <a:tab pos="364490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Walk to employment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01688" lvl="1" indent="-334963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pos="909638" algn="l"/>
                <a:tab pos="364490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Walk to South Miami retail, eateries. and entertainment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Height and transition consistent with TSDD-TSNA zoning code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DA5B2F9-EC94-B45A-AACA-9681A1E84FA9}"/>
              </a:ext>
            </a:extLst>
          </p:cNvPr>
          <p:cNvSpPr/>
          <p:nvPr/>
        </p:nvSpPr>
        <p:spPr>
          <a:xfrm rot="21448510">
            <a:off x="8354761" y="2317909"/>
            <a:ext cx="498924" cy="111179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D574D-AEF9-5361-A1A8-069B2089C7F6}"/>
              </a:ext>
            </a:extLst>
          </p:cNvPr>
          <p:cNvSpPr txBox="1"/>
          <p:nvPr/>
        </p:nvSpPr>
        <p:spPr>
          <a:xfrm rot="19038785">
            <a:off x="6064556" y="5742847"/>
            <a:ext cx="1891430" cy="64633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South Miami </a:t>
            </a:r>
          </a:p>
          <a:p>
            <a:r>
              <a:rPr lang="en-US" dirty="0"/>
              <a:t>Metro Rail Station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7DD456-45FA-67F8-5A2F-C7D67F012269}"/>
              </a:ext>
            </a:extLst>
          </p:cNvPr>
          <p:cNvSpPr txBox="1"/>
          <p:nvPr/>
        </p:nvSpPr>
        <p:spPr>
          <a:xfrm>
            <a:off x="9111314" y="1542220"/>
            <a:ext cx="1197607" cy="646331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softEdge rad="38978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University of Miami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FA207D-5BD6-7A47-88E9-0E8469B642A5}"/>
              </a:ext>
            </a:extLst>
          </p:cNvPr>
          <p:cNvSpPr txBox="1"/>
          <p:nvPr/>
        </p:nvSpPr>
        <p:spPr>
          <a:xfrm>
            <a:off x="7564340" y="6298417"/>
            <a:ext cx="1859398" cy="646331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softEdge rad="38978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South Miami Downtown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C7CC56-72BE-CA10-3C23-4E824B0DF79D}"/>
              </a:ext>
            </a:extLst>
          </p:cNvPr>
          <p:cNvSpPr txBox="1"/>
          <p:nvPr/>
        </p:nvSpPr>
        <p:spPr>
          <a:xfrm flipH="1">
            <a:off x="4902388" y="5419680"/>
            <a:ext cx="1447395" cy="646331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softEdge rad="38978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South Miami Downtown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1B5BDCF-B8B8-467C-BEDD-46C64B225EB8}"/>
              </a:ext>
            </a:extLst>
          </p:cNvPr>
          <p:cNvCxnSpPr>
            <a:cxnSpLocks/>
          </p:cNvCxnSpPr>
          <p:nvPr/>
        </p:nvCxnSpPr>
        <p:spPr>
          <a:xfrm flipV="1">
            <a:off x="8877932" y="2645229"/>
            <a:ext cx="1637668" cy="119742"/>
          </a:xfrm>
          <a:prstGeom prst="straightConnector1">
            <a:avLst/>
          </a:prstGeom>
          <a:ln w="635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D675D02-A777-D726-F8AB-3246843BEDC2}"/>
              </a:ext>
            </a:extLst>
          </p:cNvPr>
          <p:cNvCxnSpPr>
            <a:cxnSpLocks/>
          </p:cNvCxnSpPr>
          <p:nvPr/>
        </p:nvCxnSpPr>
        <p:spPr>
          <a:xfrm flipH="1">
            <a:off x="7365304" y="3428999"/>
            <a:ext cx="1036510" cy="2094979"/>
          </a:xfrm>
          <a:prstGeom prst="straightConnector1">
            <a:avLst/>
          </a:prstGeom>
          <a:ln w="635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D9C799C-21E0-D6AB-B7FE-6529461F3FF6}"/>
              </a:ext>
            </a:extLst>
          </p:cNvPr>
          <p:cNvCxnSpPr>
            <a:cxnSpLocks/>
          </p:cNvCxnSpPr>
          <p:nvPr/>
        </p:nvCxnSpPr>
        <p:spPr>
          <a:xfrm flipH="1">
            <a:off x="5852676" y="3428998"/>
            <a:ext cx="2549138" cy="2083425"/>
          </a:xfrm>
          <a:prstGeom prst="straightConnector1">
            <a:avLst/>
          </a:prstGeom>
          <a:ln w="635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7F2CEDD-EA7F-70B3-2678-3F4D216BC688}"/>
              </a:ext>
            </a:extLst>
          </p:cNvPr>
          <p:cNvCxnSpPr>
            <a:cxnSpLocks/>
          </p:cNvCxnSpPr>
          <p:nvPr/>
        </p:nvCxnSpPr>
        <p:spPr>
          <a:xfrm>
            <a:off x="8877932" y="3145971"/>
            <a:ext cx="80438" cy="3152446"/>
          </a:xfrm>
          <a:prstGeom prst="straightConnector1">
            <a:avLst/>
          </a:prstGeom>
          <a:ln w="635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6FF3EBF-03D5-505F-D363-291253A3C683}"/>
              </a:ext>
            </a:extLst>
          </p:cNvPr>
          <p:cNvCxnSpPr>
            <a:cxnSpLocks/>
          </p:cNvCxnSpPr>
          <p:nvPr/>
        </p:nvCxnSpPr>
        <p:spPr>
          <a:xfrm flipV="1">
            <a:off x="8856478" y="2289759"/>
            <a:ext cx="1659122" cy="38787"/>
          </a:xfrm>
          <a:prstGeom prst="straightConnector1">
            <a:avLst/>
          </a:prstGeom>
          <a:ln w="635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DFE08-D42C-F428-8838-735733FEC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11">
            <a:extLst>
              <a:ext uri="{FF2B5EF4-FFF2-40B4-BE49-F238E27FC236}">
                <a16:creationId xmlns:a16="http://schemas.microsoft.com/office/drawing/2014/main" id="{3DB7C197-33F9-B4DA-C17E-9A55B6FD70CD}"/>
              </a:ext>
            </a:extLst>
          </p:cNvPr>
          <p:cNvSpPr/>
          <p:nvPr/>
        </p:nvSpPr>
        <p:spPr>
          <a:xfrm>
            <a:off x="244800" y="287000"/>
            <a:ext cx="3576086" cy="61848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COMPATIBILITY: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Transitions to single family neighborhood to west across SW 57 Ct.</a:t>
            </a: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</a:rPr>
              <a:t>1 story higher that Red Road Commons along Red Road</a:t>
            </a: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2 stories lower than Red road</a:t>
            </a:r>
            <a:r>
              <a:rPr lang="en-US" sz="2000" dirty="0">
                <a:solidFill>
                  <a:schemeClr val="dk1"/>
                </a:solidFill>
                <a:latin typeface="Century Gothic"/>
              </a:rPr>
              <a:t> along SW 57</a:t>
            </a:r>
            <a:r>
              <a:rPr lang="en-US" sz="2000" baseline="30000" dirty="0">
                <a:solidFill>
                  <a:schemeClr val="dk1"/>
                </a:solidFill>
                <a:latin typeface="Century Gothic"/>
              </a:rPr>
              <a:t>th</a:t>
            </a:r>
            <a:r>
              <a:rPr lang="en-US" sz="2000" dirty="0">
                <a:solidFill>
                  <a:schemeClr val="dk1"/>
                </a:solidFill>
                <a:latin typeface="Century Gothic"/>
              </a:rPr>
              <a:t> Ct.</a:t>
            </a: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</a:rPr>
              <a:t>B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uilding mass relief faces wet and addresses neighborhood to west</a:t>
            </a: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Open space plaza provides ground level relief along SW 57</a:t>
            </a:r>
            <a:r>
              <a:rPr lang="en-US" sz="2000" b="0" u="none" strike="noStrike" baseline="30000" dirty="0">
                <a:solidFill>
                  <a:schemeClr val="dk1"/>
                </a:solidFill>
                <a:effectLst/>
                <a:uFillTx/>
                <a:latin typeface="Century Gothic"/>
              </a:rPr>
              <a:t>th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 Ct.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C1566C-DF8D-E369-2EB5-91CA78190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344" y="1486476"/>
            <a:ext cx="8325936" cy="517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18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2"/>
          <p:cNvPicPr/>
          <p:nvPr/>
        </p:nvPicPr>
        <p:blipFill>
          <a:blip r:embed="rId3"/>
          <a:stretch/>
        </p:blipFill>
        <p:spPr>
          <a:xfrm>
            <a:off x="6249482" y="687650"/>
            <a:ext cx="5851080" cy="607176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85" name="Table 13"/>
          <p:cNvGraphicFramePr/>
          <p:nvPr>
            <p:extLst>
              <p:ext uri="{D42A27DB-BD31-4B8C-83A1-F6EECF244321}">
                <p14:modId xmlns:p14="http://schemas.microsoft.com/office/powerpoint/2010/main" val="2905502190"/>
              </p:ext>
            </p:extLst>
          </p:nvPr>
        </p:nvGraphicFramePr>
        <p:xfrm>
          <a:off x="397200" y="1874931"/>
          <a:ext cx="5698800" cy="49451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71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1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1951">
                <a:tc>
                  <a:txBody>
                    <a:bodyPr/>
                    <a:lstStyle/>
                    <a:p>
                      <a:endParaRPr lang="en-US" sz="1800" b="1" u="none" strike="noStrike">
                        <a:solidFill>
                          <a:schemeClr val="tx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chemeClr val="bg1"/>
                          </a:solidFill>
                          <a:effectLst/>
                          <a:uFillTx/>
                        </a:rPr>
                        <a:t>Permitted</a:t>
                      </a:r>
                      <a:endParaRPr lang="en-US" sz="1800" b="0" u="none" strike="noStrike">
                        <a:solidFill>
                          <a:schemeClr val="bg1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uFillTx/>
                        </a:rPr>
                        <a:t>Proposed</a:t>
                      </a:r>
                      <a:endParaRPr lang="en-US" sz="1800" b="0" u="none" strike="noStrike" dirty="0">
                        <a:solidFill>
                          <a:schemeClr val="bg1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081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</a:rPr>
                        <a:t>Parcel Area</a:t>
                      </a:r>
                      <a:endParaRPr lang="en-US" sz="1800" b="1" u="none" strike="noStrike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5,000 sq. ft. min.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2.73 acres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081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Sub District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TSNA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TSNA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348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</a:rPr>
                        <a:t>Use</a:t>
                      </a:r>
                      <a:endParaRPr lang="en-US" sz="1800" b="1" u="none" strike="noStrike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9063" indent="-119063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/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Multi-family Residential</a:t>
                      </a:r>
                    </a:p>
                    <a:p>
                      <a:pPr marL="119063" indent="-119063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/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Off-Campus Student Apartments</a:t>
                      </a:r>
                    </a:p>
                    <a:p>
                      <a:pPr marL="119063" indent="-119063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/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Accessory commercial to student apartments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6538" indent="-236538" algn="l" defTabSz="9144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Off-Campus Student Apartments</a:t>
                      </a:r>
                      <a:endParaRPr lang="en-US" sz="1800" b="0" u="none" strike="noStrike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</a:endParaRPr>
                    </a:p>
                    <a:p>
                      <a:pPr marL="236538" indent="-236538" algn="l" defTabSz="9144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Coffee Café (1,172 sq, ft,)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081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Density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100 as-of-right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79 DU/acre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86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uFillTx/>
                        </a:rPr>
                        <a:t>Bedroom Size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150 sq. ft. per bedroom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rgbClr val="FF0000"/>
                          </a:solidFill>
                          <a:effectLst/>
                          <a:uFillTx/>
                        </a:rPr>
                        <a:t>- - - - - -</a:t>
                      </a:r>
                      <a:endParaRPr lang="en-US" sz="1800" b="0" u="none" strike="noStrike" dirty="0">
                        <a:solidFill>
                          <a:srgbClr val="FF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879206"/>
                  </a:ext>
                </a:extLst>
              </a:tr>
              <a:tr h="913864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Residential Units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273 residential units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956 student bedrooms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</a:rPr>
                        <a:t>263 units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</a:rPr>
                        <a:t>754 bedrooms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974F183-7E4B-4B21-F183-7F3EE9705A97}"/>
              </a:ext>
            </a:extLst>
          </p:cNvPr>
          <p:cNvSpPr/>
          <p:nvPr/>
        </p:nvSpPr>
        <p:spPr>
          <a:xfrm rot="5400000">
            <a:off x="11120845" y="1221415"/>
            <a:ext cx="869948" cy="31568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Subject site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6E20C48E-338E-243B-0757-BBF44FE8273A}"/>
              </a:ext>
            </a:extLst>
          </p:cNvPr>
          <p:cNvSpPr/>
          <p:nvPr/>
        </p:nvSpPr>
        <p:spPr>
          <a:xfrm>
            <a:off x="243720" y="368280"/>
            <a:ext cx="5698800" cy="150665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§20-8.3, 4, 5  Subdistricts, Uses, Residential Density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Box 11"/>
          <p:cNvSpPr/>
          <p:nvPr/>
        </p:nvSpPr>
        <p:spPr>
          <a:xfrm>
            <a:off x="243720" y="368280"/>
            <a:ext cx="5698800" cy="276853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§20-8.6 Parking &amp; Loading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Parking is sufficient</a:t>
            </a: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dirty="0">
                <a:solidFill>
                  <a:schemeClr val="dk1"/>
                </a:solidFill>
                <a:latin typeface="Century Gothic"/>
              </a:rPr>
              <a:t>Loading is not sufficient</a:t>
            </a: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Car sharing 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Bicycle storage not sufficient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" name="Table 13">
            <a:extLst>
              <a:ext uri="{FF2B5EF4-FFF2-40B4-BE49-F238E27FC236}">
                <a16:creationId xmlns:a16="http://schemas.microsoft.com/office/drawing/2014/main" id="{13043164-A1F4-AC8D-FC1A-D9A7DDAA8C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5480223"/>
              </p:ext>
            </p:extLst>
          </p:nvPr>
        </p:nvGraphicFramePr>
        <p:xfrm>
          <a:off x="359896" y="3211604"/>
          <a:ext cx="6294865" cy="351358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59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8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8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1197">
                <a:tc>
                  <a:txBody>
                    <a:bodyPr/>
                    <a:lstStyle/>
                    <a:p>
                      <a:endParaRPr lang="en-US" sz="2200" b="1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</a:rPr>
                        <a:t>Required</a:t>
                      </a:r>
                      <a:endParaRPr lang="en-US" sz="2200" b="0" u="none" strike="noStrike" dirty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</a:rPr>
                        <a:t>Proposed</a:t>
                      </a:r>
                      <a:endParaRPr lang="en-US" sz="2200" b="0" u="none" strike="noStrike" dirty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360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Internal Parking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382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428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360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Street Parking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360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Delivery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3825" indent="-112713" algn="l" defTabSz="9144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2 small berths</a:t>
                      </a:r>
                    </a:p>
                    <a:p>
                      <a:pPr marL="123825" indent="-112713" algn="l" defTabSz="9144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1 medium berth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360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Car Sharing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9462411"/>
                  </a:ext>
                </a:extLst>
              </a:tr>
              <a:tr h="472360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Internal Bicycle Storage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189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550713"/>
                  </a:ext>
                </a:extLst>
              </a:tr>
              <a:tr h="593827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External Bike Racks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87920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D879C60-633A-7D84-0FBC-3ACD7B6A2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583" y="1604360"/>
            <a:ext cx="5066697" cy="5120828"/>
          </a:xfrm>
          <a:prstGeom prst="rect">
            <a:avLst/>
          </a:prstGeom>
          <a:ln w="25400" cmpd="thickThin">
            <a:solidFill>
              <a:schemeClr val="tx1"/>
            </a:solidFill>
          </a:ln>
        </p:spPr>
      </p:pic>
      <p:sp>
        <p:nvSpPr>
          <p:cNvPr id="4" name="TextBox 30">
            <a:extLst>
              <a:ext uri="{FF2B5EF4-FFF2-40B4-BE49-F238E27FC236}">
                <a16:creationId xmlns:a16="http://schemas.microsoft.com/office/drawing/2014/main" id="{9C3179D0-1B7B-2D85-0BF3-145DAA05724D}"/>
              </a:ext>
            </a:extLst>
          </p:cNvPr>
          <p:cNvSpPr/>
          <p:nvPr/>
        </p:nvSpPr>
        <p:spPr>
          <a:xfrm>
            <a:off x="9197501" y="2912284"/>
            <a:ext cx="973080" cy="21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400" b="0" u="none" strike="noStrike" dirty="0">
                <a:solidFill>
                  <a:srgbClr val="C00000"/>
                </a:solidFill>
                <a:effectLst/>
                <a:uFillTx/>
                <a:latin typeface="Calibri"/>
              </a:rPr>
              <a:t>CAR SHARE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TextBox 29">
            <a:extLst>
              <a:ext uri="{FF2B5EF4-FFF2-40B4-BE49-F238E27FC236}">
                <a16:creationId xmlns:a16="http://schemas.microsoft.com/office/drawing/2014/main" id="{8620D9BA-C3E1-4756-E945-D8A9F9F687B4}"/>
              </a:ext>
            </a:extLst>
          </p:cNvPr>
          <p:cNvSpPr/>
          <p:nvPr/>
        </p:nvSpPr>
        <p:spPr>
          <a:xfrm>
            <a:off x="7536261" y="4239035"/>
            <a:ext cx="651413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ctr" defTabSz="914400">
              <a:lnSpc>
                <a:spcPts val="1281"/>
              </a:lnSpc>
            </a:pPr>
            <a:r>
              <a:rPr lang="en-US" sz="1400" b="0" u="none" strike="noStrike" dirty="0">
                <a:solidFill>
                  <a:srgbClr val="C00000"/>
                </a:solidFill>
                <a:effectLst/>
                <a:uFillTx/>
                <a:latin typeface="Calibri"/>
              </a:rPr>
              <a:t>TRASH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1281"/>
              </a:lnSpc>
            </a:pPr>
            <a:r>
              <a:rPr lang="en-US" sz="1400" b="0" u="none" strike="noStrike" dirty="0">
                <a:solidFill>
                  <a:srgbClr val="C00000"/>
                </a:solidFill>
                <a:effectLst/>
                <a:uFillTx/>
                <a:latin typeface="Calibri"/>
              </a:rPr>
              <a:t>PICK-UP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TextBox 19">
            <a:extLst>
              <a:ext uri="{FF2B5EF4-FFF2-40B4-BE49-F238E27FC236}">
                <a16:creationId xmlns:a16="http://schemas.microsoft.com/office/drawing/2014/main" id="{5B679D4F-E893-4CB9-81D3-92756EC062EE}"/>
              </a:ext>
            </a:extLst>
          </p:cNvPr>
          <p:cNvSpPr/>
          <p:nvPr/>
        </p:nvSpPr>
        <p:spPr>
          <a:xfrm>
            <a:off x="8255297" y="2979604"/>
            <a:ext cx="863640" cy="1517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ts val="1080"/>
              </a:lnSpc>
            </a:pPr>
            <a:r>
              <a:rPr lang="en-US" sz="1400" b="0" u="none" strike="noStrike" dirty="0">
                <a:solidFill>
                  <a:srgbClr val="C00000"/>
                </a:solidFill>
                <a:effectLst/>
                <a:uFillTx/>
                <a:latin typeface="Calibri"/>
              </a:rPr>
              <a:t>DELIVERY?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TextBox 30">
            <a:extLst>
              <a:ext uri="{FF2B5EF4-FFF2-40B4-BE49-F238E27FC236}">
                <a16:creationId xmlns:a16="http://schemas.microsoft.com/office/drawing/2014/main" id="{C07E87FF-F189-77B5-8E05-1947FDEA6469}"/>
              </a:ext>
            </a:extLst>
          </p:cNvPr>
          <p:cNvSpPr/>
          <p:nvPr/>
        </p:nvSpPr>
        <p:spPr>
          <a:xfrm>
            <a:off x="11278315" y="3211444"/>
            <a:ext cx="519334" cy="21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400" b="0" u="none" strike="noStrike" dirty="0">
                <a:solidFill>
                  <a:srgbClr val="C00000"/>
                </a:solidFill>
                <a:effectLst/>
                <a:uFillTx/>
                <a:latin typeface="Calibri"/>
              </a:rPr>
              <a:t>LOBBY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B6494282-C8A3-D075-FF7C-C24893A0C81E}"/>
              </a:ext>
            </a:extLst>
          </p:cNvPr>
          <p:cNvSpPr/>
          <p:nvPr/>
        </p:nvSpPr>
        <p:spPr>
          <a:xfrm>
            <a:off x="7861967" y="3940209"/>
            <a:ext cx="863640" cy="1517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ts val="1080"/>
              </a:lnSpc>
            </a:pPr>
            <a:r>
              <a:rPr lang="en-US" sz="1400" b="0" u="none" strike="noStrike" dirty="0">
                <a:solidFill>
                  <a:srgbClr val="C00000"/>
                </a:solidFill>
                <a:effectLst/>
                <a:uFillTx/>
                <a:latin typeface="Calibri"/>
              </a:rPr>
              <a:t>LOADING ?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7A8945-12AB-DDC7-2CDE-52E9846E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4"/>
          <a:stretch>
            <a:fillRect/>
          </a:stretch>
        </p:blipFill>
        <p:spPr>
          <a:xfrm>
            <a:off x="621738" y="2423598"/>
            <a:ext cx="4450551" cy="4208598"/>
          </a:xfrm>
          <a:prstGeom prst="rect">
            <a:avLst/>
          </a:prstGeom>
        </p:spPr>
      </p:pic>
      <p:sp>
        <p:nvSpPr>
          <p:cNvPr id="97" name="TextBox 11"/>
          <p:cNvSpPr/>
          <p:nvPr/>
        </p:nvSpPr>
        <p:spPr>
          <a:xfrm>
            <a:off x="243719" y="368280"/>
            <a:ext cx="11807025" cy="20452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§20-8.9(A) Street Hierarchy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Location is at the edge of the South Miami downtown – the Primary Street is Red Road (SW 57</a:t>
            </a:r>
            <a:r>
              <a:rPr lang="en-US" sz="1600" b="0" u="none" strike="noStrike" baseline="30000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th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Avenue)</a:t>
            </a: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Proposal fronts on 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Red Road (SW 57</a:t>
            </a:r>
            <a:r>
              <a:rPr lang="en-US" sz="1600" baseline="30000" dirty="0">
                <a:solidFill>
                  <a:schemeClr val="dk1"/>
                </a:solidFill>
                <a:latin typeface="Century Gothic"/>
                <a:ea typeface="Hei"/>
              </a:rPr>
              <a:t>th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 Avenue) - o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rientation 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meets the TSDD intent to front on most major roadway</a:t>
            </a: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Sidewalk configu</a:t>
            </a:r>
            <a:r>
              <a:rPr lang="en-US" sz="1600" dirty="0">
                <a:solidFill>
                  <a:schemeClr val="dk1"/>
                </a:solidFill>
                <a:latin typeface="Century Gothic"/>
              </a:rPr>
              <a:t>rations and widths are acceptable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3F77FF6-C077-090C-C502-8F7307BD20D0}"/>
              </a:ext>
            </a:extLst>
          </p:cNvPr>
          <p:cNvSpPr/>
          <p:nvPr/>
        </p:nvSpPr>
        <p:spPr>
          <a:xfrm rot="5400000">
            <a:off x="4380396" y="2733987"/>
            <a:ext cx="570637" cy="26725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Subject site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F9BAD9-46D3-AB8E-7620-F6B966B435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888" y="2413540"/>
            <a:ext cx="6212374" cy="420859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/>
          <p:nvPr/>
        </p:nvSpPr>
        <p:spPr>
          <a:xfrm>
            <a:off x="243720" y="368280"/>
            <a:ext cx="6311880" cy="20452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§20-8.9(B) Open Space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1600" dirty="0">
                <a:solidFill>
                  <a:schemeClr val="dk1"/>
                </a:solidFill>
                <a:latin typeface="Century Gothic"/>
              </a:rPr>
              <a:t>Linear open Space + Plaza</a:t>
            </a: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1600" dirty="0">
                <a:solidFill>
                  <a:schemeClr val="dk1"/>
                </a:solidFill>
                <a:latin typeface="Century Gothic"/>
              </a:rPr>
              <a:t>20% of lot area required, 21% provided</a:t>
            </a: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1600" dirty="0">
                <a:solidFill>
                  <a:schemeClr val="dk1"/>
                </a:solidFill>
                <a:latin typeface="Century Gothic"/>
              </a:rPr>
              <a:t>Modifications to be provided by applicant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44E672-CEE4-F07C-B0D4-E15ADE54D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5" b="20094"/>
          <a:stretch>
            <a:fillRect/>
          </a:stretch>
        </p:blipFill>
        <p:spPr>
          <a:xfrm>
            <a:off x="339752" y="2543308"/>
            <a:ext cx="11512497" cy="420594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8EACD79-38A9-F5F8-D14F-CC5E514C3037}"/>
              </a:ext>
            </a:extLst>
          </p:cNvPr>
          <p:cNvSpPr/>
          <p:nvPr/>
        </p:nvSpPr>
        <p:spPr>
          <a:xfrm>
            <a:off x="6096000" y="2543308"/>
            <a:ext cx="6096000" cy="5933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CF1FAA-8996-0C86-9960-4DBF40B299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437" y="0"/>
            <a:ext cx="5949897" cy="30068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5"/>
          <p:cNvSpPr/>
          <p:nvPr/>
        </p:nvSpPr>
        <p:spPr>
          <a:xfrm>
            <a:off x="243720" y="368280"/>
            <a:ext cx="6311880" cy="17220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§20-8.9(B) Landscape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public / ground-level landscape shown</a:t>
            </a: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Additional landscape on 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roof on Level 4 facing west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B24237-1797-FD30-EA63-0D20C44E1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81" y="2082800"/>
            <a:ext cx="6876678" cy="45964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3F93C3-432E-DC7F-DF8D-97EBA4FAC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659" y="1446884"/>
            <a:ext cx="4790226" cy="5232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1"/>
          <p:cNvSpPr/>
          <p:nvPr/>
        </p:nvSpPr>
        <p:spPr>
          <a:xfrm>
            <a:off x="243720" y="368280"/>
            <a:ext cx="5851080" cy="256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</a:t>
            </a:r>
            <a:r>
              <a:rPr lang="en-US" sz="3600" dirty="0">
                <a:solidFill>
                  <a:schemeClr val="dk1"/>
                </a:solidFill>
                <a:latin typeface="Century Gothic"/>
              </a:rPr>
              <a:t>w/</a:t>
            </a: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§20-8.9(C) Building Height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Building height is consistent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Levels </a:t>
            </a:r>
            <a:r>
              <a:rPr lang="en-US" dirty="0">
                <a:solidFill>
                  <a:schemeClr val="dk1"/>
                </a:solidFill>
                <a:latin typeface="Century Gothic"/>
                <a:ea typeface="Hei"/>
              </a:rPr>
              <a:t>6 habitable levels, 7 for garage</a:t>
            </a: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total height is 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1" name="Picture 8"/>
          <p:cNvPicPr/>
          <p:nvPr/>
        </p:nvPicPr>
        <p:blipFill>
          <a:blip r:embed="rId3"/>
          <a:stretch/>
        </p:blipFill>
        <p:spPr>
          <a:xfrm>
            <a:off x="644777" y="2547257"/>
            <a:ext cx="4829023" cy="4215334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664435-3685-18ED-8939-6F6FF29CF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386" y="4452258"/>
            <a:ext cx="6516986" cy="23103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42CD39-19D0-0E87-0266-173205E529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444" y="478970"/>
            <a:ext cx="6452870" cy="38535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11"/>
          <p:cNvSpPr/>
          <p:nvPr/>
        </p:nvSpPr>
        <p:spPr>
          <a:xfrm>
            <a:off x="243719" y="368280"/>
            <a:ext cx="11610025" cy="34995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§20-8.9(D) Building Location, Massing, Form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Pa</a:t>
            </a: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ges 26 – 27 of staff report</a:t>
            </a:r>
          </a:p>
          <a:p>
            <a:pPr marL="343080" indent="-34308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Façade frontage occupations are acceptable</a:t>
            </a:r>
          </a:p>
          <a:p>
            <a:pPr marL="343080" indent="-34308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Building coverage is consistent: 79% provided, 80% permitted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Require additional dimensions for façade variegation and spacing</a:t>
            </a:r>
          </a:p>
          <a:p>
            <a:pPr marL="343080" indent="-34308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Floorplates above 4</a:t>
            </a:r>
            <a:r>
              <a:rPr lang="en-US" sz="2000" baseline="30000" dirty="0">
                <a:solidFill>
                  <a:schemeClr val="dk1"/>
                </a:solidFill>
                <a:latin typeface="Century Gothic"/>
                <a:ea typeface="Hei"/>
              </a:rPr>
              <a:t>th</a:t>
            </a: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 floor are not consistent</a:t>
            </a:r>
          </a:p>
          <a:p>
            <a:pPr marL="343080" indent="-34308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dirty="0">
                <a:solidFill>
                  <a:schemeClr val="dk1"/>
                </a:solidFill>
                <a:latin typeface="Century Gothic"/>
              </a:rPr>
              <a:t>7</a:t>
            </a:r>
            <a:r>
              <a:rPr lang="en-US" sz="2000" baseline="30000" dirty="0">
                <a:solidFill>
                  <a:schemeClr val="dk1"/>
                </a:solidFill>
                <a:latin typeface="Century Gothic"/>
              </a:rPr>
              <a:t>th</a:t>
            </a:r>
            <a:r>
              <a:rPr lang="en-US" sz="2000" dirty="0">
                <a:solidFill>
                  <a:schemeClr val="dk1"/>
                </a:solidFill>
                <a:latin typeface="Century Gothic"/>
              </a:rPr>
              <a:t> level to be clarified as a roof – Sheet A0-10 to be corrected</a:t>
            </a:r>
          </a:p>
          <a:p>
            <a:pPr marL="343080" indent="-34308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dirty="0">
                <a:solidFill>
                  <a:schemeClr val="dk1"/>
                </a:solidFill>
                <a:latin typeface="Century Gothic"/>
              </a:rPr>
              <a:t>Applicant to provide additional massing management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AB3B15-6980-F0E3-D5EC-FEFE448B4D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"/>
          <a:stretch>
            <a:fillRect/>
          </a:stretch>
        </p:blipFill>
        <p:spPr>
          <a:xfrm>
            <a:off x="290987" y="4036741"/>
            <a:ext cx="11610026" cy="26153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11"/>
          <p:cNvSpPr/>
          <p:nvPr/>
        </p:nvSpPr>
        <p:spPr>
          <a:xfrm>
            <a:off x="243719" y="368280"/>
            <a:ext cx="11264339" cy="35456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§20-8.10 Architectural Standards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Define </a:t>
            </a: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intent for 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LEED certification attainment</a:t>
            </a:r>
          </a:p>
          <a:p>
            <a:pPr marL="285840" indent="-28584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Entrances and window along all ground level street fronts – improved compatibility for street activation and neighborhood scale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marL="285840" indent="-285840"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Require additional transparency percentages for window glazing on upper floors</a:t>
            </a:r>
          </a:p>
          <a:p>
            <a:pPr marL="285840" indent="-285840"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Require specifications for window frames and glass used</a:t>
            </a:r>
          </a:p>
          <a:p>
            <a:pPr marL="285840" indent="-285840"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Balconies are to be within build-to line</a:t>
            </a:r>
          </a:p>
          <a:p>
            <a:pPr marL="285840" indent="-285840"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Provide garage screening detail</a:t>
            </a:r>
            <a:endParaRPr lang="en-US" dirty="0">
              <a:solidFill>
                <a:srgbClr val="000000"/>
              </a:solidFill>
              <a:latin typeface="Arial"/>
              <a:ea typeface="He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A92876-1A66-10A3-9C76-687C2EA25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18" y="4033491"/>
            <a:ext cx="11726947" cy="261263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1"/>
          <p:cNvSpPr/>
          <p:nvPr/>
        </p:nvSpPr>
        <p:spPr>
          <a:xfrm>
            <a:off x="243720" y="368280"/>
            <a:ext cx="11593800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TRAFFIC IMPACT &amp;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DEVELOPMENT REVIEW COMMITTEE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Box 2"/>
          <p:cNvSpPr/>
          <p:nvPr/>
        </p:nvSpPr>
        <p:spPr>
          <a:xfrm>
            <a:off x="288000" y="1567155"/>
            <a:ext cx="1165896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dirty="0">
                <a:solidFill>
                  <a:schemeClr val="dk1"/>
                </a:solidFill>
                <a:latin typeface="Century Gothic"/>
              </a:rPr>
              <a:t>DRC pending additional detail on sign and sealed sheets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2978</TotalTime>
  <Words>828</Words>
  <Application>Microsoft Macintosh PowerPoint</Application>
  <PresentationFormat>Widescreen</PresentationFormat>
  <Paragraphs>190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mark a</dc:creator>
  <dc:description/>
  <cp:lastModifiedBy>mark a</cp:lastModifiedBy>
  <cp:revision>45</cp:revision>
  <dcterms:created xsi:type="dcterms:W3CDTF">2025-10-07T01:26:25Z</dcterms:created>
  <dcterms:modified xsi:type="dcterms:W3CDTF">2026-01-06T01:41:35Z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14</vt:i4>
  </property>
  <property fmtid="{D5CDD505-2E9C-101B-9397-08002B2CF9AE}" pid="3" name="PresentationFormat">
    <vt:lpwstr>Widescreen</vt:lpwstr>
  </property>
  <property fmtid="{D5CDD505-2E9C-101B-9397-08002B2CF9AE}" pid="4" name="Slides">
    <vt:i4>14</vt:i4>
  </property>
</Properties>
</file>